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02" r:id="rId3"/>
    <p:sldId id="301" r:id="rId4"/>
    <p:sldId id="280" r:id="rId5"/>
    <p:sldId id="281" r:id="rId6"/>
    <p:sldId id="270" r:id="rId7"/>
    <p:sldId id="288" r:id="rId8"/>
    <p:sldId id="289" r:id="rId9"/>
    <p:sldId id="290" r:id="rId10"/>
    <p:sldId id="291" r:id="rId11"/>
    <p:sldId id="296" r:id="rId12"/>
    <p:sldId id="265" r:id="rId13"/>
    <p:sldId id="295" r:id="rId14"/>
    <p:sldId id="297" r:id="rId15"/>
    <p:sldId id="298" r:id="rId16"/>
    <p:sldId id="261" r:id="rId17"/>
    <p:sldId id="277" r:id="rId18"/>
    <p:sldId id="282" r:id="rId19"/>
    <p:sldId id="283" r:id="rId20"/>
    <p:sldId id="284" r:id="rId21"/>
    <p:sldId id="285" r:id="rId22"/>
    <p:sldId id="286" r:id="rId23"/>
    <p:sldId id="287" r:id="rId24"/>
    <p:sldId id="266" r:id="rId25"/>
    <p:sldId id="299" r:id="rId26"/>
    <p:sldId id="300" r:id="rId27"/>
    <p:sldId id="268" r:id="rId28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817B905-994E-480B-BE92-EDBCA9BC534B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  <a:endParaRPr lang="en-GB" noProof="0" smtClean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E28531F-6A03-459A-AA27-E0D60BC951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170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3F174-8707-4E06-9D7C-EF37D4237BA5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0AD3A-B284-41C3-94DD-BB0C5FBBC1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20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GB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1BA5-9063-4D52-8BA5-57C0D87FCDBB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21238-72B0-415E-AF34-AFE2648DD1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63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en-GB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2F8D1-9472-43CC-AE8A-2A83B10427A5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BC98C-296A-4564-85D5-1FFE01A3D9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85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039EF-B877-485A-80AC-A8D33C9A143E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5FCD1-94F3-4DB7-B759-B48ECD2AA8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24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9328E-7CCC-4C99-A658-0CA0FF74AD05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90A28-37A8-4D1C-853D-7DCF5091F6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93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92AE0-3285-42E3-92D8-4E7B846FCE4C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F95C3-2678-479B-B85E-65742B1550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72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FFA53-5530-44F9-90A4-566917999EAF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43651-D927-4E8F-82BD-98F48B87BE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990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GB"/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B7051-17A8-401F-8E0A-54418E1DB1F1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61182-A1A7-433B-8174-7BA842E124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95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F74F7-CBC6-4D71-AB9B-FD9A0723CEF8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A0E75-7521-4F8F-89B9-908C2D7397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182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48698-E3FF-4E02-81EA-721B9AD0DAE2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220C-D281-4428-91BE-4A34DBEB36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44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en-GB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F39D3-8267-492A-98C6-4A1D02F21E00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A70D2-CFC5-44AD-BEB2-AA7CA39B41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360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 predlohy nadpisov.</a:t>
            </a:r>
            <a:endParaRPr lang="en-GB" altLang="sk-SK" smtClean="0"/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štýly predlohy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Tretia úroveň</a:t>
            </a:r>
          </a:p>
          <a:p>
            <a:pPr lvl="3"/>
            <a:r>
              <a:rPr lang="sk-SK" altLang="sk-SK" smtClean="0"/>
              <a:t>Štvrtá úroveň</a:t>
            </a:r>
          </a:p>
          <a:p>
            <a:pPr lvl="4"/>
            <a:r>
              <a:rPr lang="sk-SK" altLang="sk-SK" smtClean="0"/>
              <a:t>Piata úroveň</a:t>
            </a:r>
            <a:endParaRPr lang="en-GB" altLang="sk-SK" smtClean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8973D1-008B-4DB8-BFF7-77CFE865C9F3}" type="datetimeFigureOut">
              <a:rPr lang="en-GB"/>
              <a:pPr>
                <a:defRPr/>
              </a:pPr>
              <a:t>02/06/2016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D01A58-348F-48A6-B4DF-DDF779CC21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Výskum magnetických kvapalín pre elektroenergetické aplikácie</a:t>
            </a:r>
            <a:endParaRPr 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Obrázok 3" descr="IMG_93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205038"/>
            <a:ext cx="43211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Obrázok 6" descr="logo_uef_sav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2492375"/>
            <a:ext cx="17430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Obrázok 7" descr="cex nanoflui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852738"/>
            <a:ext cx="1801812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07504" y="44624"/>
            <a:ext cx="9036496" cy="787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>
                <a:solidFill>
                  <a:srgbClr val="FF0000"/>
                </a:solidFill>
              </a:rPr>
              <a:t>Zoznam </a:t>
            </a:r>
            <a:r>
              <a:rPr lang="sk-SK" sz="2000" b="1" dirty="0" smtClean="0">
                <a:solidFill>
                  <a:srgbClr val="FF0000"/>
                </a:solidFill>
              </a:rPr>
              <a:t>publikácií (2012-2015) – technické aplikácie MK</a:t>
            </a:r>
            <a:endParaRPr lang="sk-SK" sz="2000" dirty="0">
              <a:solidFill>
                <a:srgbClr val="FF0000"/>
              </a:solidFill>
            </a:endParaRPr>
          </a:p>
          <a:p>
            <a:r>
              <a:rPr lang="sk-SK" b="1" dirty="0">
                <a:solidFill>
                  <a:srgbClr val="FF0000"/>
                </a:solidFill>
              </a:rPr>
              <a:t>ADCA</a:t>
            </a:r>
            <a:r>
              <a:rPr lang="sk-SK" b="1" dirty="0"/>
              <a:t> Vedecké práce v zahraničných </a:t>
            </a:r>
            <a:r>
              <a:rPr lang="sk-SK" b="1" dirty="0" err="1"/>
              <a:t>karentovaných</a:t>
            </a:r>
            <a:r>
              <a:rPr lang="sk-SK" b="1" dirty="0"/>
              <a:t> časopisoch </a:t>
            </a:r>
            <a:r>
              <a:rPr lang="sk-SK" b="1" dirty="0" err="1" smtClean="0"/>
              <a:t>impaktovaných</a:t>
            </a:r>
            <a:endParaRPr lang="sk-SK" b="1" dirty="0" smtClean="0"/>
          </a:p>
          <a:p>
            <a:endParaRPr lang="sk-SK" dirty="0"/>
          </a:p>
          <a:p>
            <a:pPr marL="355600" lvl="0" indent="-355600"/>
            <a:r>
              <a:rPr lang="sk-SK" dirty="0" smtClean="0"/>
              <a:t>10. SKUMIEL</a:t>
            </a:r>
            <a:r>
              <a:rPr lang="sk-SK" dirty="0"/>
              <a:t>, </a:t>
            </a:r>
            <a:r>
              <a:rPr lang="sk-SK" dirty="0" err="1"/>
              <a:t>Andrzej</a:t>
            </a:r>
            <a:r>
              <a:rPr lang="sk-SK" dirty="0"/>
              <a:t> - KACZMAREK-KLINOWSKA, Milena - TIMKO, Milan - MOLČAN, Matúš - </a:t>
            </a:r>
            <a:r>
              <a:rPr lang="sk-SK" u="sng" dirty="0"/>
              <a:t>RAJŇÁK, Michal</a:t>
            </a:r>
            <a:r>
              <a:rPr lang="sk-SK" dirty="0"/>
              <a:t>. </a:t>
            </a:r>
            <a:r>
              <a:rPr lang="sk-SK" dirty="0" err="1"/>
              <a:t>Evaluation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Power</a:t>
            </a:r>
            <a:r>
              <a:rPr lang="sk-SK" dirty="0"/>
              <a:t> </a:t>
            </a:r>
            <a:r>
              <a:rPr lang="sk-SK" dirty="0" err="1"/>
              <a:t>Heat</a:t>
            </a:r>
            <a:r>
              <a:rPr lang="sk-SK" dirty="0"/>
              <a:t> </a:t>
            </a:r>
            <a:r>
              <a:rPr lang="sk-SK" dirty="0" err="1"/>
              <a:t>Losses</a:t>
            </a:r>
            <a:r>
              <a:rPr lang="sk-SK" dirty="0"/>
              <a:t> in </a:t>
            </a:r>
            <a:r>
              <a:rPr lang="sk-SK" dirty="0" err="1"/>
              <a:t>Multidomain</a:t>
            </a:r>
            <a:r>
              <a:rPr lang="sk-SK" dirty="0"/>
              <a:t> </a:t>
            </a:r>
            <a:r>
              <a:rPr lang="sk-SK" dirty="0" err="1"/>
              <a:t>Iron</a:t>
            </a:r>
            <a:r>
              <a:rPr lang="sk-SK" dirty="0"/>
              <a:t> </a:t>
            </a:r>
            <a:r>
              <a:rPr lang="sk-SK" dirty="0" err="1"/>
              <a:t>Particles</a:t>
            </a:r>
            <a:r>
              <a:rPr lang="sk-SK" dirty="0"/>
              <a:t> </a:t>
            </a:r>
            <a:r>
              <a:rPr lang="sk-SK" dirty="0" err="1"/>
              <a:t>Under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Influence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AC </a:t>
            </a:r>
            <a:r>
              <a:rPr lang="sk-SK" dirty="0" err="1"/>
              <a:t>Magnetic</a:t>
            </a:r>
            <a:r>
              <a:rPr lang="sk-SK" dirty="0"/>
              <a:t> </a:t>
            </a:r>
            <a:r>
              <a:rPr lang="sk-SK" dirty="0" err="1"/>
              <a:t>Field</a:t>
            </a:r>
            <a:r>
              <a:rPr lang="sk-SK" dirty="0"/>
              <a:t> in RF </a:t>
            </a:r>
            <a:r>
              <a:rPr lang="sk-SK" dirty="0" err="1"/>
              <a:t>Range</a:t>
            </a:r>
            <a:r>
              <a:rPr lang="sk-SK" dirty="0"/>
              <a:t>. In </a:t>
            </a:r>
            <a:r>
              <a:rPr lang="sk-SK" dirty="0" err="1"/>
              <a:t>International</a:t>
            </a:r>
            <a:r>
              <a:rPr lang="sk-SK" dirty="0"/>
              <a:t> </a:t>
            </a:r>
            <a:r>
              <a:rPr lang="sk-SK" b="1" dirty="0" err="1"/>
              <a:t>Journal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Thermophysics</a:t>
            </a:r>
            <a:r>
              <a:rPr lang="sk-SK" dirty="0"/>
              <a:t>, 2013, </a:t>
            </a:r>
            <a:r>
              <a:rPr lang="sk-SK" dirty="0" err="1"/>
              <a:t>vol</a:t>
            </a:r>
            <a:r>
              <a:rPr lang="sk-SK" dirty="0"/>
              <a:t>. 34, no. 4, p. 655-666. (0.568 - IF2012). (2013 - </a:t>
            </a: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Contents</a:t>
            </a:r>
            <a:r>
              <a:rPr lang="sk-SK" dirty="0"/>
              <a:t>, WOS, SCOPUS). ISSN 0195-928X. Typ: </a:t>
            </a:r>
            <a:r>
              <a:rPr lang="sk-SK" b="1" dirty="0" smtClean="0"/>
              <a:t>ADCA (</a:t>
            </a:r>
            <a:r>
              <a:rPr lang="sk-SK" b="1" dirty="0" smtClean="0">
                <a:solidFill>
                  <a:srgbClr val="FF0000"/>
                </a:solidFill>
              </a:rPr>
              <a:t>2 </a:t>
            </a:r>
            <a:r>
              <a:rPr lang="sk-SK" b="1" dirty="0">
                <a:solidFill>
                  <a:srgbClr val="FF0000"/>
                </a:solidFill>
              </a:rPr>
              <a:t>WOS </a:t>
            </a:r>
            <a:r>
              <a:rPr lang="sk-SK" b="1" dirty="0" smtClean="0">
                <a:solidFill>
                  <a:srgbClr val="FF0000"/>
                </a:solidFill>
              </a:rPr>
              <a:t>citácie</a:t>
            </a:r>
            <a:r>
              <a:rPr lang="sk-SK" b="1" dirty="0" smtClean="0"/>
              <a:t>)</a:t>
            </a:r>
            <a:endParaRPr lang="sk-SK" b="1" dirty="0"/>
          </a:p>
          <a:p>
            <a:pPr marL="355600" indent="-355600"/>
            <a:endParaRPr lang="sk-SK" b="1" dirty="0" smtClean="0"/>
          </a:p>
          <a:p>
            <a:pPr marL="355600" indent="-355600"/>
            <a:endParaRPr lang="sk-SK" b="1" dirty="0"/>
          </a:p>
          <a:p>
            <a:pPr marL="355600" indent="-355600" algn="ctr"/>
            <a:r>
              <a:rPr lang="sk-SK" b="1" dirty="0" smtClean="0"/>
              <a:t>Spolu ADCA publikácií za obdobie 2012 – 2015: </a:t>
            </a:r>
            <a:r>
              <a:rPr lang="sk-SK" b="1" dirty="0" smtClean="0">
                <a:solidFill>
                  <a:srgbClr val="FF0000"/>
                </a:solidFill>
              </a:rPr>
              <a:t>10</a:t>
            </a:r>
          </a:p>
          <a:p>
            <a:pPr marL="355600" indent="-355600" algn="ctr"/>
            <a:endParaRPr lang="sk-SK" b="1" dirty="0">
              <a:solidFill>
                <a:srgbClr val="FF0000"/>
              </a:solidFill>
            </a:endParaRPr>
          </a:p>
          <a:p>
            <a:pPr marL="355600" indent="-355600" algn="ctr"/>
            <a:r>
              <a:rPr lang="sk-SK" b="1" dirty="0" smtClean="0"/>
              <a:t>WOS citácie za obdobie 2012 – 2015 bez </a:t>
            </a:r>
            <a:r>
              <a:rPr lang="sk-SK" b="1" dirty="0" err="1" smtClean="0"/>
              <a:t>samocitácií</a:t>
            </a:r>
            <a:r>
              <a:rPr lang="sk-SK" b="1" dirty="0" smtClean="0"/>
              <a:t>: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smtClean="0">
                <a:solidFill>
                  <a:srgbClr val="FF0000"/>
                </a:solidFill>
              </a:rPr>
              <a:t>15</a:t>
            </a:r>
          </a:p>
          <a:p>
            <a:pPr marL="355600" indent="-355600" algn="ctr"/>
            <a:endParaRPr lang="sk-SK" b="1" dirty="0">
              <a:solidFill>
                <a:srgbClr val="FF0000"/>
              </a:solidFill>
            </a:endParaRPr>
          </a:p>
          <a:p>
            <a:pPr marL="355600" indent="-355600" algn="ctr"/>
            <a:endParaRPr lang="sk-SK" b="1" dirty="0" smtClean="0">
              <a:solidFill>
                <a:srgbClr val="FF0000"/>
              </a:solidFill>
            </a:endParaRPr>
          </a:p>
          <a:p>
            <a:r>
              <a:rPr lang="sk-SK" dirty="0"/>
              <a:t>[</a:t>
            </a:r>
            <a:r>
              <a:rPr lang="sk-SK" dirty="0" smtClean="0"/>
              <a:t>1]</a:t>
            </a:r>
            <a:r>
              <a:rPr lang="en-US" dirty="0" smtClean="0"/>
              <a:t> </a:t>
            </a:r>
            <a:r>
              <a:rPr lang="sk-SK" dirty="0" smtClean="0"/>
              <a:t>P</a:t>
            </a:r>
            <a:r>
              <a:rPr lang="sk-SK" dirty="0"/>
              <a:t>. </a:t>
            </a:r>
            <a:r>
              <a:rPr lang="sk-SK" dirty="0" err="1"/>
              <a:t>Kopcansky</a:t>
            </a:r>
            <a:r>
              <a:rPr lang="sk-SK" dirty="0"/>
              <a:t>, L. </a:t>
            </a:r>
            <a:r>
              <a:rPr lang="sk-SK" dirty="0" err="1"/>
              <a:t>Tomco</a:t>
            </a:r>
            <a:r>
              <a:rPr lang="sk-SK" dirty="0"/>
              <a:t>, K. </a:t>
            </a:r>
            <a:r>
              <a:rPr lang="sk-SK" dirty="0" err="1"/>
              <a:t>Marton</a:t>
            </a:r>
            <a:r>
              <a:rPr lang="sk-SK" dirty="0"/>
              <a:t>, M. </a:t>
            </a:r>
            <a:r>
              <a:rPr lang="sk-SK" dirty="0" err="1"/>
              <a:t>Koneracka</a:t>
            </a:r>
            <a:r>
              <a:rPr lang="sk-SK" dirty="0"/>
              <a:t>, M. Timko, and I. </a:t>
            </a:r>
            <a:r>
              <a:rPr lang="sk-SK" dirty="0" err="1"/>
              <a:t>Potocova</a:t>
            </a:r>
            <a:r>
              <a:rPr lang="sk-SK" dirty="0"/>
              <a:t>, “</a:t>
            </a:r>
            <a:r>
              <a:rPr lang="sk-SK" dirty="0" err="1"/>
              <a:t>The</a:t>
            </a:r>
            <a:r>
              <a:rPr lang="sk-SK" dirty="0"/>
              <a:t> DC </a:t>
            </a:r>
            <a:r>
              <a:rPr lang="sk-SK" dirty="0" err="1"/>
              <a:t>dielectric</a:t>
            </a:r>
            <a:r>
              <a:rPr lang="sk-SK" dirty="0"/>
              <a:t> </a:t>
            </a:r>
            <a:r>
              <a:rPr lang="sk-SK" dirty="0" err="1"/>
              <a:t>breakdown</a:t>
            </a:r>
            <a:r>
              <a:rPr lang="sk-SK" dirty="0"/>
              <a:t> </a:t>
            </a:r>
            <a:r>
              <a:rPr lang="sk-SK" dirty="0" err="1"/>
              <a:t>strength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magnetic</a:t>
            </a:r>
            <a:r>
              <a:rPr lang="sk-SK" dirty="0"/>
              <a:t> </a:t>
            </a:r>
            <a:r>
              <a:rPr lang="sk-SK" dirty="0" err="1"/>
              <a:t>fluids</a:t>
            </a:r>
            <a:r>
              <a:rPr lang="sk-SK" dirty="0"/>
              <a:t> </a:t>
            </a:r>
            <a:r>
              <a:rPr lang="sk-SK" dirty="0" err="1"/>
              <a:t>based</a:t>
            </a:r>
            <a:r>
              <a:rPr lang="sk-SK" dirty="0"/>
              <a:t> on </a:t>
            </a:r>
            <a:r>
              <a:rPr lang="sk-SK" dirty="0" err="1"/>
              <a:t>transformer</a:t>
            </a:r>
            <a:r>
              <a:rPr lang="sk-SK" dirty="0"/>
              <a:t> </a:t>
            </a:r>
            <a:r>
              <a:rPr lang="sk-SK" dirty="0" err="1"/>
              <a:t>oil</a:t>
            </a:r>
            <a:r>
              <a:rPr lang="sk-SK" dirty="0"/>
              <a:t>,” </a:t>
            </a:r>
            <a:r>
              <a:rPr lang="sk-SK" i="1" dirty="0"/>
              <a:t>J. </a:t>
            </a:r>
            <a:r>
              <a:rPr lang="sk-SK" i="1" dirty="0" err="1"/>
              <a:t>Magn</a:t>
            </a:r>
            <a:r>
              <a:rPr lang="sk-SK" i="1" dirty="0"/>
              <a:t>. </a:t>
            </a:r>
            <a:r>
              <a:rPr lang="sk-SK" i="1" dirty="0" err="1"/>
              <a:t>Magn</a:t>
            </a:r>
            <a:r>
              <a:rPr lang="sk-SK" i="1" dirty="0"/>
              <a:t>. Mater.</a:t>
            </a:r>
            <a:r>
              <a:rPr lang="sk-SK" dirty="0"/>
              <a:t>, </a:t>
            </a:r>
            <a:r>
              <a:rPr lang="sk-SK" dirty="0" err="1"/>
              <a:t>vol</a:t>
            </a:r>
            <a:r>
              <a:rPr lang="sk-SK" dirty="0"/>
              <a:t>. 289, </a:t>
            </a:r>
            <a:r>
              <a:rPr lang="sk-SK" dirty="0" err="1"/>
              <a:t>pp</a:t>
            </a:r>
            <a:r>
              <a:rPr lang="sk-SK" dirty="0"/>
              <a:t>. 415–418, Mar. 2005.</a:t>
            </a:r>
          </a:p>
          <a:p>
            <a:r>
              <a:rPr lang="sk-SK" b="1" dirty="0"/>
              <a:t>24 citácii WOS celkovo</a:t>
            </a:r>
          </a:p>
          <a:p>
            <a:r>
              <a:rPr lang="sk-SK" b="1" dirty="0"/>
              <a:t>19 za obdobie </a:t>
            </a:r>
            <a:r>
              <a:rPr lang="en-US" b="1" dirty="0" smtClean="0"/>
              <a:t>20</a:t>
            </a:r>
            <a:r>
              <a:rPr lang="sk-SK" b="1" dirty="0" smtClean="0"/>
              <a:t>11-1</a:t>
            </a:r>
            <a:r>
              <a:rPr lang="en-US" b="1" dirty="0" smtClean="0"/>
              <a:t>4</a:t>
            </a:r>
            <a:endParaRPr lang="sk-SK" b="1" dirty="0" smtClean="0"/>
          </a:p>
          <a:p>
            <a:endParaRPr lang="sk-SK" dirty="0"/>
          </a:p>
          <a:p>
            <a:r>
              <a:rPr lang="sk-SK" dirty="0" smtClean="0"/>
              <a:t>Celkovo za oleje vôbec: 29</a:t>
            </a:r>
          </a:p>
          <a:p>
            <a:r>
              <a:rPr lang="sk-SK" dirty="0" smtClean="0"/>
              <a:t>Celkovo citácii za oleje vôbec: cca 125 citácií </a:t>
            </a:r>
            <a:endParaRPr lang="sk-SK" dirty="0"/>
          </a:p>
          <a:p>
            <a:pPr marL="355600" indent="-355600" algn="ctr"/>
            <a:endParaRPr lang="sk-SK" dirty="0">
              <a:solidFill>
                <a:srgbClr val="FF0000"/>
              </a:solidFill>
            </a:endParaRPr>
          </a:p>
          <a:p>
            <a:pPr marL="355600" lvl="0" indent="-355600"/>
            <a:endParaRPr lang="sk-SK" b="1" dirty="0" smtClean="0"/>
          </a:p>
          <a:p>
            <a:pPr lvl="0"/>
            <a:endParaRPr lang="sk-SK" b="1" dirty="0" smtClean="0"/>
          </a:p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9813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07504" y="44624"/>
            <a:ext cx="90364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FF0000"/>
                </a:solidFill>
              </a:rPr>
              <a:t>Najlepšie vedecké práce v oblasti technických aplikácií MK</a:t>
            </a:r>
          </a:p>
          <a:p>
            <a:pPr algn="ctr"/>
            <a:endParaRPr lang="sk-SK" sz="2000" dirty="0">
              <a:solidFill>
                <a:srgbClr val="FF0000"/>
              </a:solidFill>
            </a:endParaRPr>
          </a:p>
          <a:p>
            <a:pPr lvl="0"/>
            <a:endParaRPr lang="sk-SK" b="1" dirty="0" smtClean="0"/>
          </a:p>
          <a:p>
            <a:pPr lvl="0"/>
            <a:endParaRPr lang="sk-SK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t="4997" r="2195"/>
          <a:stretch/>
        </p:blipFill>
        <p:spPr bwMode="auto">
          <a:xfrm>
            <a:off x="517261" y="428694"/>
            <a:ext cx="8303211" cy="321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14" y="3750491"/>
            <a:ext cx="7498302" cy="277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60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ok 13" descr="patter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19" y="1340768"/>
            <a:ext cx="469054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BlokTextu 4"/>
          <p:cNvSpPr txBox="1">
            <a:spLocks noChangeArrowheads="1"/>
          </p:cNvSpPr>
          <p:nvPr/>
        </p:nvSpPr>
        <p:spPr bwMode="auto">
          <a:xfrm>
            <a:off x="3923928" y="899428"/>
            <a:ext cx="4791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sk-SK" altLang="sk-SK" dirty="0">
                <a:latin typeface="Times New Roman" pitchFamily="18" charset="0"/>
                <a:cs typeface="Times New Roman" pitchFamily="18" charset="0"/>
              </a:rPr>
              <a:t>(a): </a:t>
            </a:r>
            <a:r>
              <a:rPr lang="sk-SK" altLang="sk-SK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>
                <a:latin typeface="Times New Roman" pitchFamily="18" charset="0"/>
                <a:cs typeface="Times New Roman" pitchFamily="18" charset="0"/>
              </a:rPr>
              <a:t>= 0 </a:t>
            </a:r>
            <a:r>
              <a:rPr lang="sk-SK" altLang="sk-SK" dirty="0" err="1" smtClean="0">
                <a:latin typeface="Times New Roman" pitchFamily="18" charset="0"/>
                <a:cs typeface="Times New Roman" pitchFamily="18" charset="0"/>
              </a:rPr>
              <a:t>kV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/cm,          (b</a:t>
            </a:r>
            <a:r>
              <a:rPr lang="sk-SK" altLang="sk-SK" dirty="0">
                <a:latin typeface="Times New Roman" pitchFamily="18" charset="0"/>
                <a:cs typeface="Times New Roman" pitchFamily="18" charset="0"/>
              </a:rPr>
              <a:t>)-(j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sk-SK" altLang="sk-SK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>
                <a:latin typeface="Times New Roman" pitchFamily="18" charset="0"/>
                <a:cs typeface="Times New Roman" pitchFamily="18" charset="0"/>
              </a:rPr>
              <a:t>= 5 </a:t>
            </a:r>
            <a:r>
              <a:rPr lang="sk-SK" altLang="sk-SK" dirty="0" err="1" smtClean="0">
                <a:latin typeface="Times New Roman" pitchFamily="18" charset="0"/>
                <a:cs typeface="Times New Roman" pitchFamily="18" charset="0"/>
              </a:rPr>
              <a:t>kV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/cm (DC)</a:t>
            </a:r>
            <a:endParaRPr lang="en-GB" altLang="sk-SK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BlokTextu 12"/>
          <p:cNvSpPr txBox="1">
            <a:spLocks noChangeArrowheads="1"/>
          </p:cNvSpPr>
          <p:nvPr/>
        </p:nvSpPr>
        <p:spPr bwMode="auto">
          <a:xfrm>
            <a:off x="645234" y="188640"/>
            <a:ext cx="78486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Štrukturalizácia magnetickej kvapaliny v elektrickom poli</a:t>
            </a:r>
            <a:endParaRPr lang="en-US" altLang="sk-SK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Obrázok 8" descr="0kV-TN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38" b="37688"/>
          <a:stretch>
            <a:fillRect/>
          </a:stretch>
        </p:blipFill>
        <p:spPr bwMode="auto">
          <a:xfrm>
            <a:off x="380436" y="1447934"/>
            <a:ext cx="2823412" cy="236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ok 9" descr="6kV-TN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5" b="37688"/>
          <a:stretch>
            <a:fillRect/>
          </a:stretch>
        </p:blipFill>
        <p:spPr bwMode="auto">
          <a:xfrm>
            <a:off x="361843" y="4027855"/>
            <a:ext cx="2853297" cy="242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lokTextu 4"/>
          <p:cNvSpPr txBox="1">
            <a:spLocks noChangeArrowheads="1"/>
          </p:cNvSpPr>
          <p:nvPr/>
        </p:nvSpPr>
        <p:spPr bwMode="auto">
          <a:xfrm>
            <a:off x="976752" y="899428"/>
            <a:ext cx="1454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sk-SK" altLang="sk-SK" b="1" i="1" dirty="0" smtClean="0">
                <a:latin typeface="Times New Roman" pitchFamily="18" charset="0"/>
                <a:cs typeface="Times New Roman" pitchFamily="18" charset="0"/>
              </a:rPr>
              <a:t>In situ</a:t>
            </a: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 SANS</a:t>
            </a:r>
            <a:endParaRPr lang="en-GB" alt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dĺžnik 4"/>
          <p:cNvSpPr>
            <a:spLocks noChangeArrowheads="1"/>
          </p:cNvSpPr>
          <p:nvPr/>
        </p:nvSpPr>
        <p:spPr bwMode="auto">
          <a:xfrm>
            <a:off x="4644008" y="5733256"/>
            <a:ext cx="46806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Tvorba zhlukov – </a:t>
            </a:r>
            <a:r>
              <a:rPr lang="sk-SK" altLang="sk-SK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 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 300 nm</a:t>
            </a:r>
          </a:p>
          <a:p>
            <a:r>
              <a:rPr lang="sk-SK" altLang="sk-SK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Anizotropné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usporiadanie v smere </a:t>
            </a:r>
            <a:r>
              <a:rPr lang="sk-SK" altLang="sk-SK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sk-SK" altLang="sk-SK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Kritická frekvencia </a:t>
            </a:r>
            <a:r>
              <a:rPr lang="sk-SK" altLang="sk-SK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800 </a:t>
            </a:r>
            <a:r>
              <a:rPr lang="sk-SK" altLang="sk-SK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mHz</a:t>
            </a:r>
            <a:endParaRPr lang="en-GB" altLang="sk-SK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07504" y="44624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Scientific highlight </a:t>
            </a:r>
            <a:r>
              <a:rPr lang="sk-SK" sz="2000" b="1" dirty="0" smtClean="0"/>
              <a:t>vo výročnej správe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Hainz</a:t>
            </a:r>
            <a:r>
              <a:rPr lang="en-US" sz="2000" b="1" dirty="0" smtClean="0"/>
              <a:t> Maier-</a:t>
            </a:r>
            <a:r>
              <a:rPr lang="en-US" sz="2000" b="1" dirty="0" err="1" smtClean="0"/>
              <a:t>Laibnitz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Zentrum</a:t>
            </a:r>
            <a:endParaRPr lang="en-US" sz="20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8" y="404664"/>
            <a:ext cx="7099126" cy="646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1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07504" y="44624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FF0000"/>
                </a:solidFill>
              </a:rPr>
              <a:t>Najlepšie vedecké práce v oblasti technických aplikácií MK</a:t>
            </a:r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t="3594" r="1043"/>
          <a:stretch/>
        </p:blipFill>
        <p:spPr bwMode="auto">
          <a:xfrm>
            <a:off x="-11308" y="532264"/>
            <a:ext cx="8759772" cy="30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0012"/>
            <a:ext cx="8136904" cy="292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42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07504" y="44624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FF0000"/>
                </a:solidFill>
              </a:rPr>
              <a:t>Najlepšie vedecké práce v oblasti technických aplikácií MK</a:t>
            </a:r>
            <a:endParaRPr lang="sk-SK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4967" r="2656"/>
          <a:stretch/>
        </p:blipFill>
        <p:spPr bwMode="auto">
          <a:xfrm>
            <a:off x="173652" y="404664"/>
            <a:ext cx="8790836" cy="334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71216"/>
            <a:ext cx="8136904" cy="306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68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sk-SK">
              <a:latin typeface="Calibri" pitchFamily="34" charset="0"/>
            </a:endParaRPr>
          </a:p>
        </p:txBody>
      </p:sp>
      <p:pic>
        <p:nvPicPr>
          <p:cNvPr id="5125" name="Obrázok 10" descr="TEMdetail600dpi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5" y="836712"/>
            <a:ext cx="2465817" cy="198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Obrázok 13" descr="Mass magnetization loop at 290K_MF_M(6%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8765" r="11414" b="2077"/>
          <a:stretch>
            <a:fillRect/>
          </a:stretch>
        </p:blipFill>
        <p:spPr bwMode="auto">
          <a:xfrm>
            <a:off x="-36512" y="3284984"/>
            <a:ext cx="4378325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Obrázok 13" descr="Graph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0992" r="9052" b="3191"/>
          <a:stretch>
            <a:fillRect/>
          </a:stretch>
        </p:blipFill>
        <p:spPr bwMode="auto">
          <a:xfrm>
            <a:off x="5327651" y="764704"/>
            <a:ext cx="33115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BlokTextu 11"/>
          <p:cNvSpPr txBox="1">
            <a:spLocks noChangeArrowheads="1"/>
          </p:cNvSpPr>
          <p:nvPr/>
        </p:nvSpPr>
        <p:spPr bwMode="auto">
          <a:xfrm>
            <a:off x="863601" y="2853184"/>
            <a:ext cx="1499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k-SK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TEM </a:t>
            </a:r>
            <a:r>
              <a:rPr lang="sk-SK" altLang="sk-SK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obrázok</a:t>
            </a:r>
            <a:endParaRPr lang="en-US" altLang="sk-SK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0" name="BlokTextu 12"/>
          <p:cNvSpPr txBox="1">
            <a:spLocks noChangeArrowheads="1"/>
          </p:cNvSpPr>
          <p:nvPr/>
        </p:nvSpPr>
        <p:spPr bwMode="auto">
          <a:xfrm>
            <a:off x="3181342" y="1702549"/>
            <a:ext cx="1858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sk-SK" altLang="sk-SK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Rozmerová </a:t>
            </a:r>
          </a:p>
          <a:p>
            <a:pPr algn="ctr" eaLnBrk="1" hangingPunct="1"/>
            <a:r>
              <a:rPr lang="sk-SK" altLang="sk-SK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distribúcia častíc</a:t>
            </a:r>
            <a:endParaRPr lang="en-US" altLang="sk-SK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1" name="BlokTextu 15"/>
          <p:cNvSpPr txBox="1">
            <a:spLocks noChangeArrowheads="1"/>
          </p:cNvSpPr>
          <p:nvPr/>
        </p:nvSpPr>
        <p:spPr bwMode="auto">
          <a:xfrm>
            <a:off x="4943882" y="5805264"/>
            <a:ext cx="41537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sk-SK" altLang="sk-SK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Elektrická pevnosť </a:t>
            </a:r>
            <a:r>
              <a:rPr lang="sk-SK" altLang="sk-SK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sk-SK" altLang="sk-SK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koncentrácia nanočastíc</a:t>
            </a:r>
          </a:p>
        </p:txBody>
      </p:sp>
      <p:pic>
        <p:nvPicPr>
          <p:cNvPr id="5133" name="Obrázok 4" descr="breakdown_MF1-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" r="6862" b="2524"/>
          <a:stretch>
            <a:fillRect/>
          </a:stretch>
        </p:blipFill>
        <p:spPr bwMode="auto">
          <a:xfrm>
            <a:off x="4537076" y="3212976"/>
            <a:ext cx="439102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BlokTextu 12"/>
          <p:cNvSpPr txBox="1">
            <a:spLocks noChangeArrowheads="1"/>
          </p:cNvSpPr>
          <p:nvPr/>
        </p:nvSpPr>
        <p:spPr bwMode="auto">
          <a:xfrm>
            <a:off x="1488313" y="116632"/>
            <a:ext cx="6162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sk-SK" altLang="sk-SK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sk-SK" altLang="sk-SK" sz="2000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k-SK" altLang="sk-SK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altLang="sk-SK" sz="2000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sk-SK" altLang="sk-SK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nanočastice v transformátorovom oleji MOGUL</a:t>
            </a:r>
            <a:endParaRPr lang="en-US" altLang="sk-SK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Šípka doprava 17"/>
          <p:cNvSpPr/>
          <p:nvPr/>
        </p:nvSpPr>
        <p:spPr>
          <a:xfrm>
            <a:off x="3527376" y="1340768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BlokTextu 17"/>
          <p:cNvSpPr txBox="1">
            <a:spLocks noChangeArrowheads="1"/>
          </p:cNvSpPr>
          <p:nvPr/>
        </p:nvSpPr>
        <p:spPr bwMode="auto">
          <a:xfrm>
            <a:off x="5483671" y="4437112"/>
            <a:ext cx="3552825" cy="368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i="1" dirty="0">
                <a:latin typeface="Times New Roman" pitchFamily="18" charset="0"/>
                <a:cs typeface="Times New Roman" pitchFamily="18" charset="0"/>
              </a:rPr>
              <a:t>d = 1.6 </a:t>
            </a:r>
            <a:r>
              <a:rPr lang="el-GR" altLang="sk-SK" i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sk-SK" altLang="sk-SK" i="1" dirty="0">
                <a:latin typeface="Times New Roman" pitchFamily="18" charset="0"/>
                <a:cs typeface="Times New Roman" pitchFamily="18" charset="0"/>
              </a:rPr>
              <a:t>m, </a:t>
            </a:r>
            <a:r>
              <a:rPr lang="sk-SK" altLang="sk-SK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sk-SK" altLang="sk-SK" i="1" baseline="-25000" dirty="0" err="1">
                <a:latin typeface="Times New Roman" pitchFamily="18" charset="0"/>
                <a:cs typeface="Times New Roman" pitchFamily="18" charset="0"/>
              </a:rPr>
              <a:t>rms</a:t>
            </a:r>
            <a:r>
              <a:rPr lang="sk-SK" altLang="sk-SK" i="1" dirty="0">
                <a:latin typeface="Times New Roman" pitchFamily="18" charset="0"/>
                <a:cs typeface="Times New Roman" pitchFamily="18" charset="0"/>
              </a:rPr>
              <a:t> = 32 </a:t>
            </a:r>
            <a:r>
              <a:rPr lang="sk-SK" altLang="sk-SK" i="1" dirty="0" err="1">
                <a:latin typeface="Times New Roman" pitchFamily="18" charset="0"/>
                <a:cs typeface="Times New Roman" pitchFamily="18" charset="0"/>
              </a:rPr>
              <a:t>mV</a:t>
            </a:r>
            <a:r>
              <a:rPr lang="sk-SK" altLang="sk-SK" i="1" dirty="0">
                <a:latin typeface="Times New Roman" pitchFamily="18" charset="0"/>
                <a:cs typeface="Times New Roman" pitchFamily="18" charset="0"/>
              </a:rPr>
              <a:t>, T = 6 min</a:t>
            </a:r>
            <a:endParaRPr lang="en-GB" altLang="sk-SK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1595" y="4916463"/>
            <a:ext cx="2600325" cy="7445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Ovál 16"/>
          <p:cNvSpPr/>
          <p:nvPr/>
        </p:nvSpPr>
        <p:spPr>
          <a:xfrm>
            <a:off x="1977083" y="4869160"/>
            <a:ext cx="43180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altLang="sk-SK">
              <a:latin typeface="Calibri" pitchFamily="34" charset="0"/>
            </a:endParaRPr>
          </a:p>
        </p:txBody>
      </p:sp>
      <p:pic>
        <p:nvPicPr>
          <p:cNvPr id="21" name="Obrázok 3" descr="MF_M6%_D(f_d).jpg"/>
          <p:cNvPicPr>
            <a:picLocks noChangeAspect="1"/>
          </p:cNvPicPr>
          <p:nvPr/>
        </p:nvPicPr>
        <p:blipFill>
          <a:blip r:embed="rId3" cstate="print"/>
          <a:srcRect l="7069" t="9435" r="12326" b="5659"/>
          <a:stretch>
            <a:fillRect/>
          </a:stretch>
        </p:blipFill>
        <p:spPr bwMode="auto">
          <a:xfrm>
            <a:off x="121667" y="980728"/>
            <a:ext cx="4378325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Obrázok 24" descr="Fig.11_3D time sequence 1_2V_PRE symbols.jpg"/>
          <p:cNvPicPr>
            <a:picLocks noChangeAspect="1"/>
          </p:cNvPicPr>
          <p:nvPr/>
        </p:nvPicPr>
        <p:blipFill>
          <a:blip r:embed="rId4" cstate="print"/>
          <a:srcRect t="5581" r="16329" b="3255"/>
          <a:stretch>
            <a:fillRect/>
          </a:stretch>
        </p:blipFill>
        <p:spPr bwMode="auto">
          <a:xfrm>
            <a:off x="4716016" y="980728"/>
            <a:ext cx="432048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BlokTextu 12"/>
          <p:cNvSpPr txBox="1">
            <a:spLocks noChangeArrowheads="1"/>
          </p:cNvSpPr>
          <p:nvPr/>
        </p:nvSpPr>
        <p:spPr bwMode="auto">
          <a:xfrm>
            <a:off x="2000473" y="188640"/>
            <a:ext cx="5138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Dielektrická relaxácia magnetickej kvapaliny</a:t>
            </a:r>
            <a:endParaRPr lang="en-US" altLang="sk-SK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BlokTextu 17"/>
          <p:cNvSpPr txBox="1">
            <a:spLocks noChangeArrowheads="1"/>
          </p:cNvSpPr>
          <p:nvPr/>
        </p:nvSpPr>
        <p:spPr bwMode="auto">
          <a:xfrm>
            <a:off x="516659" y="4427820"/>
            <a:ext cx="410240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Frekvenčná závislosť stratového činiteľa</a:t>
            </a:r>
            <a:endParaRPr lang="en-GB" altLang="sk-SK" b="1" baseline="-25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BlokTextu 17"/>
          <p:cNvSpPr txBox="1">
            <a:spLocks noChangeArrowheads="1"/>
          </p:cNvSpPr>
          <p:nvPr/>
        </p:nvSpPr>
        <p:spPr bwMode="auto">
          <a:xfrm>
            <a:off x="4601175" y="5363924"/>
            <a:ext cx="4429419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altLang="sk-SK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Silný náznak reverzibilného zhlukovania </a:t>
            </a:r>
          </a:p>
          <a:p>
            <a:pPr algn="ctr"/>
            <a:r>
              <a:rPr lang="sk-SK" altLang="sk-SK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magnetických nanočastíc v elektrickom poli!</a:t>
            </a:r>
            <a:endParaRPr lang="en-GB" altLang="sk-SK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>
            <a:spLocks noChangeArrowheads="1"/>
          </p:cNvSpPr>
          <p:nvPr/>
        </p:nvSpPr>
        <p:spPr bwMode="auto">
          <a:xfrm>
            <a:off x="3275856" y="44624"/>
            <a:ext cx="2656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Budúce zámery </a:t>
            </a:r>
            <a:endParaRPr lang="en-GB" altLang="sk-SK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BlokTextu 12"/>
          <p:cNvSpPr txBox="1">
            <a:spLocks noChangeArrowheads="1"/>
          </p:cNvSpPr>
          <p:nvPr/>
        </p:nvSpPr>
        <p:spPr bwMode="auto">
          <a:xfrm>
            <a:off x="1136557" y="467380"/>
            <a:ext cx="68659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Magnetické interakcie magnetických nanočastíc v elektrickom poli.</a:t>
            </a:r>
            <a:endParaRPr lang="en-US" altLang="sk-SK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ok 5" descr="mag. interakcie mag castic v 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3312368" cy="1835771"/>
          </a:xfrm>
          <a:prstGeom prst="rect">
            <a:avLst/>
          </a:prstGeom>
        </p:spPr>
      </p:pic>
      <p:sp>
        <p:nvSpPr>
          <p:cNvPr id="7" name="BlokTextu 12"/>
          <p:cNvSpPr txBox="1">
            <a:spLocks noChangeArrowheads="1"/>
          </p:cNvSpPr>
          <p:nvPr/>
        </p:nvSpPr>
        <p:spPr bwMode="auto">
          <a:xfrm>
            <a:off x="3699907" y="971436"/>
            <a:ext cx="54986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Ciele:</a:t>
            </a:r>
          </a:p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Skúmať vplyv </a:t>
            </a:r>
            <a:r>
              <a:rPr lang="sk-SK" altLang="sk-SK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 magnetickú </a:t>
            </a:r>
            <a:r>
              <a:rPr lang="sk-SK" altLang="sk-SK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susceptibilitu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MK</a:t>
            </a:r>
          </a:p>
        </p:txBody>
      </p:sp>
      <p:pic>
        <p:nvPicPr>
          <p:cNvPr id="9" name="Obrázok 8" descr="20160413_171215.jpg"/>
          <p:cNvPicPr>
            <a:picLocks noChangeAspect="1"/>
          </p:cNvPicPr>
          <p:nvPr/>
        </p:nvPicPr>
        <p:blipFill>
          <a:blip r:embed="rId3" cstate="print"/>
          <a:srcRect l="5113" t="23750" r="27163" b="126"/>
          <a:stretch>
            <a:fillRect/>
          </a:stretch>
        </p:blipFill>
        <p:spPr>
          <a:xfrm>
            <a:off x="3839505" y="1700808"/>
            <a:ext cx="5124983" cy="3456384"/>
          </a:xfrm>
          <a:prstGeom prst="rect">
            <a:avLst/>
          </a:prstGeom>
        </p:spPr>
      </p:pic>
      <p:pic>
        <p:nvPicPr>
          <p:cNvPr id="10" name="Obrázok 9" descr="20160414_112120.jpg"/>
          <p:cNvPicPr>
            <a:picLocks noChangeAspect="1"/>
          </p:cNvPicPr>
          <p:nvPr/>
        </p:nvPicPr>
        <p:blipFill>
          <a:blip r:embed="rId4" cstate="print"/>
          <a:srcRect l="6688" t="1438" r="11413"/>
          <a:stretch>
            <a:fillRect/>
          </a:stretch>
        </p:blipFill>
        <p:spPr>
          <a:xfrm>
            <a:off x="35496" y="3717032"/>
            <a:ext cx="4197948" cy="3031232"/>
          </a:xfrm>
          <a:prstGeom prst="rect">
            <a:avLst/>
          </a:prstGeom>
        </p:spPr>
      </p:pic>
      <p:pic>
        <p:nvPicPr>
          <p:cNvPr id="12" name="Obrázok 11" descr="20160414_112928.jpg"/>
          <p:cNvPicPr>
            <a:picLocks noChangeAspect="1"/>
          </p:cNvPicPr>
          <p:nvPr/>
        </p:nvPicPr>
        <p:blipFill>
          <a:blip r:embed="rId5" cstate="print"/>
          <a:srcRect l="42125" t="126" r="39763" b="1438"/>
          <a:stretch>
            <a:fillRect/>
          </a:stretch>
        </p:blipFill>
        <p:spPr>
          <a:xfrm rot="16200000">
            <a:off x="6190740" y="4903724"/>
            <a:ext cx="794968" cy="2592288"/>
          </a:xfrm>
          <a:prstGeom prst="rect">
            <a:avLst/>
          </a:prstGeom>
        </p:spPr>
      </p:pic>
      <p:sp>
        <p:nvSpPr>
          <p:cNvPr id="13" name="BlokTextu 12"/>
          <p:cNvSpPr txBox="1">
            <a:spLocks noChangeArrowheads="1"/>
          </p:cNvSpPr>
          <p:nvPr/>
        </p:nvSpPr>
        <p:spPr bwMode="auto">
          <a:xfrm>
            <a:off x="551868" y="2987660"/>
            <a:ext cx="27366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Superspinové</a:t>
            </a:r>
            <a:r>
              <a:rPr lang="sk-SK" altLang="sk-SK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interakcie? </a:t>
            </a:r>
            <a:endParaRPr lang="en-US" altLang="sk-SK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lokTextu 13"/>
          <p:cNvSpPr txBox="1">
            <a:spLocks noChangeArrowheads="1"/>
          </p:cNvSpPr>
          <p:nvPr/>
        </p:nvSpPr>
        <p:spPr bwMode="auto">
          <a:xfrm>
            <a:off x="4984475" y="5219908"/>
            <a:ext cx="3187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Laboratória ÚEF SAV, OFMJ </a:t>
            </a:r>
            <a:endParaRPr lang="en-US" altLang="sk-SK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12"/>
          <p:cNvSpPr txBox="1">
            <a:spLocks noChangeArrowheads="1"/>
          </p:cNvSpPr>
          <p:nvPr/>
        </p:nvSpPr>
        <p:spPr bwMode="auto">
          <a:xfrm>
            <a:off x="1136557" y="467380"/>
            <a:ext cx="68659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Magnetické interakcie magnetických nanočastíc v elektrickom poli.</a:t>
            </a:r>
            <a:endParaRPr lang="en-US" altLang="sk-SK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BlokTextu 12"/>
          <p:cNvSpPr txBox="1">
            <a:spLocks noChangeArrowheads="1"/>
          </p:cNvSpPr>
          <p:nvPr/>
        </p:nvSpPr>
        <p:spPr bwMode="auto">
          <a:xfrm>
            <a:off x="4639274" y="971436"/>
            <a:ext cx="36199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Ciele: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Zistiť magnetickú štruktúru 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sk-SK" altLang="sk-SK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poľom vyvolaných zhlukov.</a:t>
            </a:r>
          </a:p>
        </p:txBody>
      </p:sp>
      <p:pic>
        <p:nvPicPr>
          <p:cNvPr id="9" name="Obrázok 8" descr="mag. interakcie mag castic v 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3312368" cy="1835771"/>
          </a:xfrm>
          <a:prstGeom prst="rect">
            <a:avLst/>
          </a:prstGeom>
        </p:spPr>
      </p:pic>
      <p:sp>
        <p:nvSpPr>
          <p:cNvPr id="10" name="BlokTextu 9"/>
          <p:cNvSpPr txBox="1">
            <a:spLocks noChangeArrowheads="1"/>
          </p:cNvSpPr>
          <p:nvPr/>
        </p:nvSpPr>
        <p:spPr bwMode="auto">
          <a:xfrm>
            <a:off x="551868" y="2987660"/>
            <a:ext cx="27366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Superspinové</a:t>
            </a:r>
            <a:r>
              <a:rPr lang="sk-SK" altLang="sk-SK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interakcie? </a:t>
            </a:r>
            <a:endParaRPr lang="en-US" altLang="sk-SK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Obrázok 10" descr="sanspol_abb1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9749" y="2060848"/>
            <a:ext cx="4798715" cy="2520280"/>
          </a:xfrm>
          <a:prstGeom prst="rect">
            <a:avLst/>
          </a:prstGeom>
        </p:spPr>
      </p:pic>
      <p:pic>
        <p:nvPicPr>
          <p:cNvPr id="13" name="Obrázok 12" descr="IL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941168"/>
            <a:ext cx="936104" cy="880349"/>
          </a:xfrm>
          <a:prstGeom prst="rect">
            <a:avLst/>
          </a:prstGeom>
        </p:spPr>
      </p:pic>
      <p:pic>
        <p:nvPicPr>
          <p:cNvPr id="14" name="Obrázok 13" descr="MLZ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5949280"/>
            <a:ext cx="1440160" cy="648072"/>
          </a:xfrm>
          <a:prstGeom prst="rect">
            <a:avLst/>
          </a:prstGeom>
        </p:spPr>
      </p:pic>
      <p:pic>
        <p:nvPicPr>
          <p:cNvPr id="15" name="Obrázok 14" descr="jin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688" y="4927145"/>
            <a:ext cx="1368152" cy="878119"/>
          </a:xfrm>
          <a:prstGeom prst="rect">
            <a:avLst/>
          </a:prstGeom>
        </p:spPr>
      </p:pic>
      <p:sp>
        <p:nvSpPr>
          <p:cNvPr id="16" name="BlokTextu 12"/>
          <p:cNvSpPr txBox="1">
            <a:spLocks noChangeArrowheads="1"/>
          </p:cNvSpPr>
          <p:nvPr/>
        </p:nvSpPr>
        <p:spPr bwMode="auto">
          <a:xfrm>
            <a:off x="179512" y="3934797"/>
            <a:ext cx="42072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i="1" dirty="0" smtClean="0">
                <a:latin typeface="Times New Roman" pitchFamily="18" charset="0"/>
                <a:cs typeface="Times New Roman" pitchFamily="18" charset="0"/>
              </a:rPr>
              <a:t>In situ </a:t>
            </a: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rozptyl polarizovaných neutrónov</a:t>
            </a:r>
          </a:p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(SANSPOL)</a:t>
            </a:r>
            <a:endParaRPr lang="en-US" alt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lokTextu 12"/>
          <p:cNvSpPr txBox="1">
            <a:spLocks noChangeArrowheads="1"/>
          </p:cNvSpPr>
          <p:nvPr/>
        </p:nvSpPr>
        <p:spPr bwMode="auto">
          <a:xfrm>
            <a:off x="3995936" y="4725144"/>
            <a:ext cx="51125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Jadrová magnetická rezonancia (NMR)</a:t>
            </a:r>
          </a:p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ÚM SAV, UPJŠ</a:t>
            </a:r>
            <a:endParaRPr lang="en-US" alt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BlokTextu 12"/>
          <p:cNvSpPr txBox="1">
            <a:spLocks noChangeArrowheads="1"/>
          </p:cNvSpPr>
          <p:nvPr/>
        </p:nvSpPr>
        <p:spPr bwMode="auto">
          <a:xfrm>
            <a:off x="4355976" y="5590981"/>
            <a:ext cx="43924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Analyzovať tvorbu zhlukov nanočastíc vo vzťahu k elektrickej pevnosti MK</a:t>
            </a:r>
          </a:p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Magnetické pasce?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sk-SK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Obrázok 18" descr="logo_des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1720" y="5931743"/>
            <a:ext cx="828675" cy="809625"/>
          </a:xfrm>
          <a:prstGeom prst="rect">
            <a:avLst/>
          </a:prstGeom>
        </p:spPr>
      </p:pic>
      <p:sp>
        <p:nvSpPr>
          <p:cNvPr id="20" name="BlokTextu 19"/>
          <p:cNvSpPr txBox="1">
            <a:spLocks noChangeArrowheads="1"/>
          </p:cNvSpPr>
          <p:nvPr/>
        </p:nvSpPr>
        <p:spPr bwMode="auto">
          <a:xfrm>
            <a:off x="3275856" y="44624"/>
            <a:ext cx="2656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Budúce zámery </a:t>
            </a:r>
            <a:endParaRPr lang="en-GB" altLang="sk-SK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2519363" y="892122"/>
            <a:ext cx="28857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k-SK" altLang="sk-SK" sz="1500" b="1">
                <a:cs typeface="Times New Roman" panose="02020603050405020304" pitchFamily="18" charset="0"/>
              </a:rPr>
              <a:t>Počet CC publikácií, patentov</a:t>
            </a:r>
            <a:endParaRPr lang="sk-SK" altLang="sk-SK" sz="150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771123"/>
              </p:ext>
            </p:extLst>
          </p:nvPr>
        </p:nvGraphicFramePr>
        <p:xfrm>
          <a:off x="1439466" y="1214439"/>
          <a:ext cx="6390887" cy="4612482"/>
        </p:xfrm>
        <a:graphic>
          <a:graphicData uri="http://schemas.openxmlformats.org/drawingml/2006/table">
            <a:tbl>
              <a:tblPr/>
              <a:tblGrid>
                <a:gridCol w="1247712"/>
                <a:gridCol w="379739"/>
                <a:gridCol w="479141"/>
                <a:gridCol w="131564"/>
                <a:gridCol w="365770"/>
                <a:gridCol w="433988"/>
                <a:gridCol w="128292"/>
                <a:gridCol w="420018"/>
                <a:gridCol w="488237"/>
                <a:gridCol w="128292"/>
                <a:gridCol w="420018"/>
                <a:gridCol w="433988"/>
                <a:gridCol w="128292"/>
                <a:gridCol w="341670"/>
                <a:gridCol w="400004"/>
                <a:gridCol w="368841"/>
                <a:gridCol w="95321"/>
              </a:tblGrid>
              <a:tr h="21031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>
                          <a:latin typeface="Calibri"/>
                          <a:ea typeface="Times New Roman"/>
                          <a:cs typeface="Times New Roman"/>
                        </a:rPr>
                        <a:t>Výsledky</a:t>
                      </a: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2012</a:t>
                      </a: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2013</a:t>
                      </a: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2014</a:t>
                      </a: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b="1" dirty="0" err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sk-SK" sz="12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73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 err="1">
                          <a:latin typeface="Calibri"/>
                          <a:ea typeface="Times New Roman"/>
                          <a:cs typeface="Times New Roman"/>
                        </a:rPr>
                        <a:t>num</a:t>
                      </a:r>
                      <a:endParaRPr lang="sk-SK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>
                          <a:latin typeface="Calibri"/>
                          <a:ea typeface="Times New Roman"/>
                          <a:cs typeface="Times New Roman"/>
                        </a:rPr>
                        <a:t>N/FTE</a:t>
                      </a: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 err="1">
                          <a:latin typeface="Calibri"/>
                          <a:ea typeface="Times New Roman"/>
                          <a:cs typeface="Times New Roman"/>
                        </a:rPr>
                        <a:t>num</a:t>
                      </a:r>
                      <a:endParaRPr lang="sk-SK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>
                          <a:latin typeface="Calibri"/>
                          <a:ea typeface="Times New Roman"/>
                          <a:cs typeface="Times New Roman"/>
                        </a:rPr>
                        <a:t>N/FTE</a:t>
                      </a: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 err="1">
                          <a:latin typeface="Calibri"/>
                          <a:ea typeface="Times New Roman"/>
                          <a:cs typeface="Times New Roman"/>
                        </a:rPr>
                        <a:t>num</a:t>
                      </a:r>
                      <a:endParaRPr lang="sk-SK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>
                          <a:latin typeface="Calibri"/>
                          <a:ea typeface="Times New Roman"/>
                          <a:cs typeface="Times New Roman"/>
                        </a:rPr>
                        <a:t>N/FTE</a:t>
                      </a: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1100" dirty="0"/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 err="1">
                          <a:latin typeface="Calibri"/>
                          <a:ea typeface="Times New Roman"/>
                          <a:cs typeface="Times New Roman"/>
                        </a:rPr>
                        <a:t>num</a:t>
                      </a:r>
                      <a:endParaRPr lang="sk-SK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>
                          <a:latin typeface="Calibri"/>
                          <a:ea typeface="Times New Roman"/>
                          <a:cs typeface="Times New Roman"/>
                        </a:rPr>
                        <a:t>N/FTE</a:t>
                      </a: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1100" dirty="0"/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 err="1">
                          <a:latin typeface="Calibri"/>
                          <a:ea typeface="Times New Roman"/>
                          <a:cs typeface="Times New Roman"/>
                        </a:rPr>
                        <a:t>num</a:t>
                      </a:r>
                      <a:endParaRPr lang="sk-SK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 err="1">
                          <a:latin typeface="Calibri"/>
                          <a:ea typeface="Times New Roman"/>
                          <a:cs typeface="Times New Roman"/>
                        </a:rPr>
                        <a:t>aveage</a:t>
                      </a:r>
                      <a:endParaRPr lang="sk-SK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>
                          <a:latin typeface="Calibri"/>
                          <a:ea typeface="Times New Roman"/>
                          <a:cs typeface="Times New Roman"/>
                        </a:rPr>
                        <a:t>N/FTE</a:t>
                      </a: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946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chapters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 in </a:t>
                      </a: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monographs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books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published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abroad</a:t>
                      </a: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b="1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sk-SK" sz="12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sk-SK" sz="12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46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chapters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 in </a:t>
                      </a: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monographs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books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published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 in Slovakia</a:t>
                      </a: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1800" dirty="0"/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7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CC </a:t>
                      </a:r>
                      <a:r>
                        <a:rPr lang="sk-SK" sz="1200" dirty="0" err="1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publications</a:t>
                      </a: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dirty="0" smtClean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8</a:t>
                      </a: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38</a:t>
                      </a:r>
                      <a:endParaRPr lang="sk-SK" sz="12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1200" b="1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sk-SK" sz="12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dirty="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9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scientific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publications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 in </a:t>
                      </a: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indexed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 by </a:t>
                      </a: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other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200" dirty="0" err="1">
                          <a:latin typeface="Calibri"/>
                          <a:ea typeface="Times New Roman"/>
                          <a:cs typeface="Times New Roman"/>
                        </a:rPr>
                        <a:t>databases</a:t>
                      </a:r>
                      <a:r>
                        <a:rPr lang="sk-SK" sz="1200" dirty="0">
                          <a:latin typeface="Calibri"/>
                          <a:ea typeface="Times New Roman"/>
                          <a:cs typeface="Times New Roman"/>
                        </a:rPr>
                        <a:t> (WOS SCOPUS...)</a:t>
                      </a:r>
                    </a:p>
                  </a:txBody>
                  <a:tcPr marL="51446" marR="51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smtClean="0"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1200" dirty="0">
                        <a:latin typeface="+mn-lt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200" dirty="0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4" name="Rovná spojnica 3"/>
          <p:cNvCxnSpPr/>
          <p:nvPr/>
        </p:nvCxnSpPr>
        <p:spPr>
          <a:xfrm>
            <a:off x="1143000" y="5805488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06" y="5805487"/>
            <a:ext cx="167879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ĺžnik 6"/>
          <p:cNvSpPr>
            <a:spLocks noChangeArrowheads="1"/>
          </p:cNvSpPr>
          <p:nvPr/>
        </p:nvSpPr>
        <p:spPr bwMode="auto">
          <a:xfrm>
            <a:off x="5502782" y="5816204"/>
            <a:ext cx="232467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Akreditačný seminár ÚEF -O</a:t>
            </a:r>
            <a:r>
              <a:rPr lang="en-US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FMJ</a:t>
            </a:r>
            <a:r>
              <a:rPr lang="sk-SK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r>
              <a:rPr lang="sk-SK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-0</a:t>
            </a:r>
            <a:r>
              <a:rPr lang="en-US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6</a:t>
            </a:r>
            <a:r>
              <a:rPr lang="sk-SK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-2016</a:t>
            </a:r>
          </a:p>
        </p:txBody>
      </p:sp>
    </p:spTree>
    <p:extLst>
      <p:ext uri="{BB962C8B-B14F-4D97-AF65-F5344CB8AC3E}">
        <p14:creationId xmlns:p14="http://schemas.microsoft.com/office/powerpoint/2010/main" val="38722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12"/>
          <p:cNvSpPr txBox="1">
            <a:spLocks noChangeArrowheads="1"/>
          </p:cNvSpPr>
          <p:nvPr/>
        </p:nvSpPr>
        <p:spPr bwMode="auto">
          <a:xfrm>
            <a:off x="1874904" y="467380"/>
            <a:ext cx="5389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Elektroreologické</a:t>
            </a:r>
            <a:r>
              <a:rPr lang="sk-SK" altLang="sk-SK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vlastností magnetických kvapalín.</a:t>
            </a:r>
            <a:endParaRPr lang="en-US" altLang="sk-SK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ok 5" descr="MCR 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73016"/>
            <a:ext cx="4176464" cy="3062740"/>
          </a:xfrm>
          <a:prstGeom prst="rect">
            <a:avLst/>
          </a:prstGeom>
        </p:spPr>
      </p:pic>
      <p:pic>
        <p:nvPicPr>
          <p:cNvPr id="7" name="Obrázok 6" descr="electro ce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365104"/>
            <a:ext cx="1488165" cy="2232248"/>
          </a:xfrm>
          <a:prstGeom prst="rect">
            <a:avLst/>
          </a:prstGeom>
        </p:spPr>
      </p:pic>
      <p:sp>
        <p:nvSpPr>
          <p:cNvPr id="8" name="BlokTextu 7"/>
          <p:cNvSpPr txBox="1">
            <a:spLocks noChangeArrowheads="1"/>
          </p:cNvSpPr>
          <p:nvPr/>
        </p:nvSpPr>
        <p:spPr bwMode="auto">
          <a:xfrm>
            <a:off x="5220072" y="3933056"/>
            <a:ext cx="3187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Laboratória ÚEF SAV, OFMJ </a:t>
            </a:r>
            <a:endParaRPr lang="en-US" alt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lokTextu 12"/>
          <p:cNvSpPr txBox="1">
            <a:spLocks noChangeArrowheads="1"/>
          </p:cNvSpPr>
          <p:nvPr/>
        </p:nvSpPr>
        <p:spPr bwMode="auto">
          <a:xfrm>
            <a:off x="4615029" y="971436"/>
            <a:ext cx="44214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Ciele: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Skúmať vplyv </a:t>
            </a:r>
            <a:r>
              <a:rPr lang="sk-SK" altLang="sk-SK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poľa na prúdenie MK.</a:t>
            </a:r>
          </a:p>
        </p:txBody>
      </p:sp>
      <p:sp>
        <p:nvSpPr>
          <p:cNvPr id="10" name="BlokTextu 9"/>
          <p:cNvSpPr txBox="1">
            <a:spLocks noChangeArrowheads="1"/>
          </p:cNvSpPr>
          <p:nvPr/>
        </p:nvSpPr>
        <p:spPr bwMode="auto">
          <a:xfrm>
            <a:off x="4568861" y="1990581"/>
            <a:ext cx="46089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Štúdium šmykového napätia a viskozity MK </a:t>
            </a:r>
          </a:p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pri rôznych podmienkach </a:t>
            </a:r>
            <a:r>
              <a:rPr lang="sk-SK" altLang="sk-SK" b="1" i="1" dirty="0" smtClean="0">
                <a:latin typeface="Times New Roman" pitchFamily="18" charset="0"/>
                <a:cs typeface="Times New Roman" pitchFamily="18" charset="0"/>
              </a:rPr>
              <a:t>E, B, T</a:t>
            </a: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BlokTextu 12"/>
          <p:cNvSpPr txBox="1">
            <a:spLocks noChangeArrowheads="1"/>
          </p:cNvSpPr>
          <p:nvPr/>
        </p:nvSpPr>
        <p:spPr bwMode="auto">
          <a:xfrm>
            <a:off x="4427984" y="3070701"/>
            <a:ext cx="4823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Analyzovať </a:t>
            </a:r>
            <a:r>
              <a:rPr lang="sk-SK" altLang="sk-SK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elektroreologické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vlastností MK 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 vzťahu k </a:t>
            </a:r>
            <a:r>
              <a:rPr lang="sk-SK" altLang="sk-SK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termomagnetickej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konvekcii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Obrázok 13" descr="magnetoreol.jpeg"/>
          <p:cNvPicPr>
            <a:picLocks noChangeAspect="1"/>
          </p:cNvPicPr>
          <p:nvPr/>
        </p:nvPicPr>
        <p:blipFill>
          <a:blip r:embed="rId4" cstate="print"/>
          <a:srcRect b="13844"/>
          <a:stretch>
            <a:fillRect/>
          </a:stretch>
        </p:blipFill>
        <p:spPr>
          <a:xfrm>
            <a:off x="0" y="793885"/>
            <a:ext cx="4572000" cy="2059051"/>
          </a:xfrm>
          <a:prstGeom prst="rect">
            <a:avLst/>
          </a:prstGeom>
        </p:spPr>
      </p:pic>
      <p:sp>
        <p:nvSpPr>
          <p:cNvPr id="15" name="BlokTextu 14"/>
          <p:cNvSpPr txBox="1">
            <a:spLocks noChangeArrowheads="1"/>
          </p:cNvSpPr>
          <p:nvPr/>
        </p:nvSpPr>
        <p:spPr bwMode="auto">
          <a:xfrm>
            <a:off x="611560" y="2782669"/>
            <a:ext cx="3347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E = 0                                   E ≠ 0 </a:t>
            </a:r>
            <a:endParaRPr lang="en-US" altLang="sk-SK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Obrázok 15" descr="platna plat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8450" y="4664840"/>
            <a:ext cx="2244030" cy="1644480"/>
          </a:xfrm>
          <a:prstGeom prst="rect">
            <a:avLst/>
          </a:prstGeom>
        </p:spPr>
      </p:pic>
      <p:sp>
        <p:nvSpPr>
          <p:cNvPr id="13" name="BlokTextu 12"/>
          <p:cNvSpPr txBox="1">
            <a:spLocks noChangeArrowheads="1"/>
          </p:cNvSpPr>
          <p:nvPr/>
        </p:nvSpPr>
        <p:spPr bwMode="auto">
          <a:xfrm>
            <a:off x="3275856" y="44624"/>
            <a:ext cx="2656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Budúce zámery </a:t>
            </a:r>
            <a:endParaRPr lang="en-GB" altLang="sk-SK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12"/>
          <p:cNvSpPr txBox="1">
            <a:spLocks noChangeArrowheads="1"/>
          </p:cNvSpPr>
          <p:nvPr/>
        </p:nvSpPr>
        <p:spPr bwMode="auto">
          <a:xfrm>
            <a:off x="2141002" y="467380"/>
            <a:ext cx="4857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Širokopásmová elektromagnetická odozva MK.</a:t>
            </a:r>
            <a:endParaRPr lang="en-US" altLang="sk-SK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ázok 6" descr="novocontr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4791075"/>
            <a:ext cx="2209800" cy="2066925"/>
          </a:xfrm>
          <a:prstGeom prst="rect">
            <a:avLst/>
          </a:prstGeom>
        </p:spPr>
      </p:pic>
      <p:pic>
        <p:nvPicPr>
          <p:cNvPr id="8" name="Obrázok 7" descr="P227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879050"/>
            <a:ext cx="3528392" cy="2646294"/>
          </a:xfrm>
          <a:prstGeom prst="rect">
            <a:avLst/>
          </a:prstGeom>
        </p:spPr>
      </p:pic>
      <p:sp>
        <p:nvSpPr>
          <p:cNvPr id="11" name="BlokTextu 12"/>
          <p:cNvSpPr txBox="1">
            <a:spLocks noChangeArrowheads="1"/>
          </p:cNvSpPr>
          <p:nvPr/>
        </p:nvSpPr>
        <p:spPr bwMode="auto">
          <a:xfrm>
            <a:off x="4771363" y="971436"/>
            <a:ext cx="41088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Ciele: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Skúmať </a:t>
            </a:r>
            <a:r>
              <a:rPr lang="sk-SK" altLang="sk-SK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vodivostné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polarizačné 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relaxačné procesy v MK v závislosti 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od koncentrácie, veľkosti a tvaru častíc.</a:t>
            </a:r>
          </a:p>
        </p:txBody>
      </p:sp>
      <p:pic>
        <p:nvPicPr>
          <p:cNvPr id="13" name="Obrázok 12" descr="BDS_cle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836712"/>
            <a:ext cx="3744416" cy="3327911"/>
          </a:xfrm>
          <a:prstGeom prst="rect">
            <a:avLst/>
          </a:prstGeom>
        </p:spPr>
      </p:pic>
      <p:sp>
        <p:nvSpPr>
          <p:cNvPr id="14" name="BlokTextu 12"/>
          <p:cNvSpPr txBox="1">
            <a:spLocks noChangeArrowheads="1"/>
          </p:cNvSpPr>
          <p:nvPr/>
        </p:nvSpPr>
        <p:spPr bwMode="auto">
          <a:xfrm>
            <a:off x="5044159" y="2084655"/>
            <a:ext cx="35965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endParaRPr lang="sk-SK" altLang="sk-SK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Analyzovať absorpčné, reflexné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tieniace vlastnosti MK.</a:t>
            </a:r>
          </a:p>
        </p:txBody>
      </p:sp>
      <p:sp>
        <p:nvSpPr>
          <p:cNvPr id="15" name="BlokTextu 12"/>
          <p:cNvSpPr txBox="1">
            <a:spLocks noChangeArrowheads="1"/>
          </p:cNvSpPr>
          <p:nvPr/>
        </p:nvSpPr>
        <p:spPr bwMode="auto">
          <a:xfrm>
            <a:off x="5486281" y="3491716"/>
            <a:ext cx="27581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EMC komora, FEI TUKE</a:t>
            </a:r>
          </a:p>
        </p:txBody>
      </p:sp>
      <p:sp>
        <p:nvSpPr>
          <p:cNvPr id="16" name="BlokTextu 12"/>
          <p:cNvSpPr txBox="1">
            <a:spLocks noChangeArrowheads="1"/>
          </p:cNvSpPr>
          <p:nvPr/>
        </p:nvSpPr>
        <p:spPr bwMode="auto">
          <a:xfrm>
            <a:off x="849866" y="4355812"/>
            <a:ext cx="2713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err="1" smtClean="0">
                <a:latin typeface="Times New Roman" pitchFamily="18" charset="0"/>
                <a:cs typeface="Times New Roman" pitchFamily="18" charset="0"/>
              </a:rPr>
              <a:t>Novocontrol</a:t>
            </a: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 Technologies</a:t>
            </a:r>
          </a:p>
        </p:txBody>
      </p:sp>
      <p:sp>
        <p:nvSpPr>
          <p:cNvPr id="12" name="BlokTextu 11"/>
          <p:cNvSpPr txBox="1">
            <a:spLocks noChangeArrowheads="1"/>
          </p:cNvSpPr>
          <p:nvPr/>
        </p:nvSpPr>
        <p:spPr bwMode="auto">
          <a:xfrm>
            <a:off x="3275856" y="44624"/>
            <a:ext cx="2656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Budúce zámery </a:t>
            </a:r>
            <a:endParaRPr lang="en-GB" altLang="sk-SK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12"/>
          <p:cNvSpPr txBox="1">
            <a:spLocks noChangeArrowheads="1"/>
          </p:cNvSpPr>
          <p:nvPr/>
        </p:nvSpPr>
        <p:spPr bwMode="auto">
          <a:xfrm>
            <a:off x="1168625" y="467380"/>
            <a:ext cx="6801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Modifikácie MK, vylepšovanie izolačných a chladiacich vlastností.</a:t>
            </a:r>
            <a:endParaRPr lang="en-US" altLang="sk-SK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BlokTextu 12"/>
          <p:cNvSpPr txBox="1">
            <a:spLocks noChangeArrowheads="1"/>
          </p:cNvSpPr>
          <p:nvPr/>
        </p:nvSpPr>
        <p:spPr bwMode="auto">
          <a:xfrm>
            <a:off x="251520" y="971436"/>
            <a:ext cx="37869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Ciele: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 Vyvíjať nové typy izolačných MK 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progresívnymi </a:t>
            </a:r>
            <a:r>
              <a:rPr lang="sk-SK" altLang="sk-SK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aditívami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098" name="AutoShape 2" descr="Výsledok vyhľadávania obrázkov pre dopyt fuleré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00" name="AutoShape 4" descr="Výsledok vyhľadávania obrázkov pre dopyt fuleré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Obrázok 6" descr="fuler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2420888"/>
            <a:ext cx="1335885" cy="1368152"/>
          </a:xfrm>
          <a:prstGeom prst="rect">
            <a:avLst/>
          </a:prstGeom>
        </p:spPr>
      </p:pic>
      <p:pic>
        <p:nvPicPr>
          <p:cNvPr id="8" name="Obrázok 7" descr="graf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2492897"/>
            <a:ext cx="1641782" cy="1368151"/>
          </a:xfrm>
          <a:prstGeom prst="rect">
            <a:avLst/>
          </a:prstGeom>
        </p:spPr>
      </p:pic>
      <p:pic>
        <p:nvPicPr>
          <p:cNvPr id="9" name="Obrázok 8" descr="SWNT and MW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293096"/>
            <a:ext cx="2876550" cy="1590675"/>
          </a:xfrm>
          <a:prstGeom prst="rect">
            <a:avLst/>
          </a:prstGeom>
        </p:spPr>
      </p:pic>
      <p:sp>
        <p:nvSpPr>
          <p:cNvPr id="10" name="BlokTextu 12"/>
          <p:cNvSpPr txBox="1">
            <a:spLocks noChangeArrowheads="1"/>
          </p:cNvSpPr>
          <p:nvPr/>
        </p:nvSpPr>
        <p:spPr bwMode="auto">
          <a:xfrm>
            <a:off x="4843399" y="1196752"/>
            <a:ext cx="3964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 Skúmať vplyv progresívnych </a:t>
            </a:r>
            <a:r>
              <a:rPr lang="sk-SK" altLang="sk-SK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aditív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sk-SK" altLang="sk-SK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elektroizolačné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vlastnosti MK. </a:t>
            </a:r>
          </a:p>
        </p:txBody>
      </p:sp>
      <p:sp>
        <p:nvSpPr>
          <p:cNvPr id="11" name="BlokTextu 12"/>
          <p:cNvSpPr txBox="1">
            <a:spLocks noChangeArrowheads="1"/>
          </p:cNvSpPr>
          <p:nvPr/>
        </p:nvSpPr>
        <p:spPr bwMode="auto">
          <a:xfrm>
            <a:off x="539552" y="3779748"/>
            <a:ext cx="1011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err="1" smtClean="0">
                <a:latin typeface="Times New Roman" pitchFamily="18" charset="0"/>
                <a:cs typeface="Times New Roman" pitchFamily="18" charset="0"/>
              </a:rPr>
              <a:t>fullerén</a:t>
            </a: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BlokTextu 12"/>
          <p:cNvSpPr txBox="1">
            <a:spLocks noChangeArrowheads="1"/>
          </p:cNvSpPr>
          <p:nvPr/>
        </p:nvSpPr>
        <p:spPr bwMode="auto">
          <a:xfrm>
            <a:off x="2501031" y="3779748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err="1" smtClean="0">
                <a:latin typeface="Times New Roman" pitchFamily="18" charset="0"/>
                <a:cs typeface="Times New Roman" pitchFamily="18" charset="0"/>
              </a:rPr>
              <a:t>grafén</a:t>
            </a:r>
            <a:endParaRPr lang="sk-SK" altLang="sk-SK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BlokTextu 12"/>
          <p:cNvSpPr txBox="1">
            <a:spLocks noChangeArrowheads="1"/>
          </p:cNvSpPr>
          <p:nvPr/>
        </p:nvSpPr>
        <p:spPr bwMode="auto">
          <a:xfrm>
            <a:off x="920978" y="5867980"/>
            <a:ext cx="2210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uhlíkové </a:t>
            </a:r>
            <a:r>
              <a:rPr lang="sk-SK" altLang="sk-SK" b="1" dirty="0" err="1" smtClean="0">
                <a:latin typeface="Times New Roman" pitchFamily="18" charset="0"/>
                <a:cs typeface="Times New Roman" pitchFamily="18" charset="0"/>
              </a:rPr>
              <a:t>nanorúrky</a:t>
            </a: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BlokTextu 12"/>
          <p:cNvSpPr txBox="1">
            <a:spLocks noChangeArrowheads="1"/>
          </p:cNvSpPr>
          <p:nvPr/>
        </p:nvSpPr>
        <p:spPr bwMode="auto">
          <a:xfrm>
            <a:off x="5201400" y="2132856"/>
            <a:ext cx="3331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Testovanie elektrickej pevnosti, 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meranie čiastkových výbojov. </a:t>
            </a:r>
          </a:p>
        </p:txBody>
      </p:sp>
      <p:pic>
        <p:nvPicPr>
          <p:cNvPr id="16" name="Obrázok 15" descr="P5030022.JPG"/>
          <p:cNvPicPr>
            <a:picLocks noChangeAspect="1"/>
          </p:cNvPicPr>
          <p:nvPr/>
        </p:nvPicPr>
        <p:blipFill>
          <a:blip r:embed="rId5" cstate="print"/>
          <a:srcRect l="21262" t="11550" r="8651" b="9701"/>
          <a:stretch>
            <a:fillRect/>
          </a:stretch>
        </p:blipFill>
        <p:spPr>
          <a:xfrm>
            <a:off x="4790905" y="2780928"/>
            <a:ext cx="4101575" cy="3456384"/>
          </a:xfrm>
          <a:prstGeom prst="rect">
            <a:avLst/>
          </a:prstGeom>
        </p:spPr>
      </p:pic>
      <p:sp>
        <p:nvSpPr>
          <p:cNvPr id="17" name="BlokTextu 16"/>
          <p:cNvSpPr txBox="1">
            <a:spLocks noChangeArrowheads="1"/>
          </p:cNvSpPr>
          <p:nvPr/>
        </p:nvSpPr>
        <p:spPr bwMode="auto">
          <a:xfrm>
            <a:off x="4644008" y="6300028"/>
            <a:ext cx="433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Laboratória ÚEF SAV, OFMJ, FEI TUKE</a:t>
            </a:r>
            <a:endParaRPr lang="en-US" alt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BlokTextu 17"/>
          <p:cNvSpPr txBox="1">
            <a:spLocks noChangeArrowheads="1"/>
          </p:cNvSpPr>
          <p:nvPr/>
        </p:nvSpPr>
        <p:spPr bwMode="auto">
          <a:xfrm>
            <a:off x="3275856" y="44624"/>
            <a:ext cx="2656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Budúce zámery </a:t>
            </a:r>
            <a:endParaRPr lang="en-GB" altLang="sk-SK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12"/>
          <p:cNvSpPr txBox="1">
            <a:spLocks noChangeArrowheads="1"/>
          </p:cNvSpPr>
          <p:nvPr/>
        </p:nvSpPr>
        <p:spPr bwMode="auto">
          <a:xfrm>
            <a:off x="1513750" y="467380"/>
            <a:ext cx="6111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Aplikácia skúmaných MK vo výkonových transformátoroch.</a:t>
            </a:r>
            <a:endParaRPr lang="en-US" altLang="sk-SK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ok 6" descr="Transformátor- chladenie oleja (2).JPG"/>
          <p:cNvPicPr>
            <a:picLocks noChangeAspect="1"/>
          </p:cNvPicPr>
          <p:nvPr/>
        </p:nvPicPr>
        <p:blipFill>
          <a:blip r:embed="rId2" cstate="print"/>
          <a:srcRect l="30893" t="26900" r="37932" b="23750"/>
          <a:stretch>
            <a:fillRect/>
          </a:stretch>
        </p:blipFill>
        <p:spPr bwMode="auto">
          <a:xfrm>
            <a:off x="7308304" y="3190404"/>
            <a:ext cx="1441450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2"/>
          <p:cNvSpPr>
            <a:spLocks noChangeArrowheads="1"/>
          </p:cNvSpPr>
          <p:nvPr/>
        </p:nvSpPr>
        <p:spPr bwMode="auto">
          <a:xfrm>
            <a:off x="250230" y="2205727"/>
            <a:ext cx="8342312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Spoločný </a:t>
            </a:r>
            <a:r>
              <a:rPr lang="sk-SK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projekt v rámci výzvy ŠF 2016</a:t>
            </a:r>
          </a:p>
          <a:p>
            <a:r>
              <a:rPr lang="sk-SK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k-SK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k-SK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Zameranie</a:t>
            </a:r>
            <a:r>
              <a:rPr lang="sk-SK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sk-SK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sk-SK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Podpora priemyselných </a:t>
            </a:r>
            <a:r>
              <a:rPr lang="sk-SK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výskumno-vývojových centier </a:t>
            </a:r>
            <a:endParaRPr lang="sk-SK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k-SK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v oblastiach </a:t>
            </a:r>
            <a:r>
              <a:rPr lang="sk-SK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špecializácie RIS3 SK 	</a:t>
            </a:r>
          </a:p>
          <a:p>
            <a:r>
              <a:rPr lang="sk-SK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Kód výzvy: </a:t>
            </a:r>
            <a:r>
              <a:rPr lang="sk-SK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sk-SK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sk-SK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OPVaI</a:t>
            </a:r>
            <a:r>
              <a:rPr lang="sk-SK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-VA/DP/2016/1.2.1-0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sk-SK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k-SK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Operačný program:   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Výskum a inovácie </a:t>
            </a:r>
          </a:p>
          <a:p>
            <a:r>
              <a:rPr lang="sk-SK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Prioritná os:                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Podpora výskumu, vývoja a inovácií 	</a:t>
            </a:r>
          </a:p>
          <a:p>
            <a:r>
              <a:rPr lang="sk-SK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Aktivita </a:t>
            </a:r>
            <a:r>
              <a:rPr lang="sk-SK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ÚEF</a:t>
            </a:r>
            <a:r>
              <a:rPr lang="sk-SK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    </a:t>
            </a:r>
            <a:r>
              <a:rPr lang="sk-SK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sk-SK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Výskum </a:t>
            </a:r>
            <a:r>
              <a:rPr 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 vývoj magnetických kvapalín pre </a:t>
            </a:r>
          </a:p>
          <a:p>
            <a:r>
              <a:rPr 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sk-SK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elektroenergetické aplikácie.</a:t>
            </a:r>
            <a:endParaRPr lang="sk-SK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k-SK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Organizácie: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sk-SK" i="1" dirty="0" smtClean="0">
                <a:latin typeface="Times New Roman" pitchFamily="18" charset="0"/>
                <a:cs typeface="Times New Roman" pitchFamily="18" charset="0"/>
              </a:rPr>
              <a:t>EVPÚ Nová Dubnica </a:t>
            </a:r>
            <a:r>
              <a:rPr lang="sk-SK" i="1" dirty="0">
                <a:latin typeface="Times New Roman" pitchFamily="18" charset="0"/>
                <a:cs typeface="Times New Roman" pitchFamily="18" charset="0"/>
              </a:rPr>
              <a:t>a.s.</a:t>
            </a:r>
          </a:p>
          <a:p>
            <a:pPr>
              <a:spcAft>
                <a:spcPts val="600"/>
              </a:spcAft>
            </a:pPr>
            <a:r>
              <a:rPr lang="sk-SK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sk-SK" i="1" dirty="0" smtClean="0">
                <a:latin typeface="Times New Roman" pitchFamily="18" charset="0"/>
                <a:cs typeface="Times New Roman" pitchFamily="18" charset="0"/>
              </a:rPr>
              <a:t>      ÚEF </a:t>
            </a:r>
            <a:r>
              <a:rPr lang="sk-SK" i="1" dirty="0">
                <a:latin typeface="Times New Roman" pitchFamily="18" charset="0"/>
                <a:cs typeface="Times New Roman" pitchFamily="18" charset="0"/>
              </a:rPr>
              <a:t>SAV, </a:t>
            </a:r>
            <a:r>
              <a:rPr lang="sk-SK" i="1" dirty="0" smtClean="0">
                <a:latin typeface="Times New Roman" pitchFamily="18" charset="0"/>
                <a:cs typeface="Times New Roman" pitchFamily="18" charset="0"/>
              </a:rPr>
              <a:t>Košice</a:t>
            </a:r>
          </a:p>
          <a:p>
            <a:pPr>
              <a:spcAft>
                <a:spcPts val="600"/>
              </a:spcAft>
            </a:pPr>
            <a:r>
              <a:rPr lang="sk-SK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sk-SK" i="1" dirty="0" smtClean="0">
                <a:latin typeface="Times New Roman" pitchFamily="18" charset="0"/>
                <a:cs typeface="Times New Roman" pitchFamily="18" charset="0"/>
              </a:rPr>
              <a:t>Národné </a:t>
            </a:r>
            <a:r>
              <a:rPr lang="sk-SK" i="1" dirty="0">
                <a:latin typeface="Times New Roman" pitchFamily="18" charset="0"/>
                <a:cs typeface="Times New Roman" pitchFamily="18" charset="0"/>
              </a:rPr>
              <a:t>poľnohospodárske a potravinárske centrum, Nitra</a:t>
            </a:r>
          </a:p>
          <a:p>
            <a:pPr>
              <a:spcAft>
                <a:spcPts val="600"/>
              </a:spcAft>
            </a:pPr>
            <a:r>
              <a:rPr lang="sk-SK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sk-SK" i="1" dirty="0" smtClean="0">
                <a:latin typeface="Times New Roman" pitchFamily="18" charset="0"/>
                <a:cs typeface="Times New Roman" pitchFamily="18" charset="0"/>
              </a:rPr>
              <a:t>      AUTOMATICA</a:t>
            </a:r>
            <a:r>
              <a:rPr lang="sk-SK" i="1" dirty="0">
                <a:latin typeface="Times New Roman" pitchFamily="18" charset="0"/>
                <a:cs typeface="Times New Roman" pitchFamily="18" charset="0"/>
              </a:rPr>
              <a:t>, s. r. o., Liptovský Mikuláš</a:t>
            </a:r>
          </a:p>
          <a:p>
            <a:r>
              <a:rPr lang="sk-SK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sk-SK" i="1" dirty="0" smtClean="0">
                <a:latin typeface="Times New Roman" pitchFamily="18" charset="0"/>
                <a:cs typeface="Times New Roman" pitchFamily="18" charset="0"/>
              </a:rPr>
              <a:t>      Fakulta </a:t>
            </a:r>
            <a:r>
              <a:rPr lang="sk-SK" i="1" dirty="0">
                <a:latin typeface="Times New Roman" pitchFamily="18" charset="0"/>
                <a:cs typeface="Times New Roman" pitchFamily="18" charset="0"/>
              </a:rPr>
              <a:t>elektrotechniky a informatiky STU Bratislava </a:t>
            </a:r>
            <a:endParaRPr lang="sk-SK" dirty="0">
              <a:latin typeface="Times New Roman" pitchFamily="18" charset="0"/>
              <a:cs typeface="Times New Roman" pitchFamily="18" charset="0"/>
            </a:endParaRPr>
          </a:p>
          <a:p>
            <a:r>
              <a:rPr lang="sk-SK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sk-SK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sk-SK" dirty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r>
              <a:rPr lang="sk-SK" dirty="0">
                <a:latin typeface="Times New Roman" pitchFamily="18" charset="0"/>
                <a:cs typeface="Times New Roman" pitchFamily="18" charset="0"/>
              </a:rPr>
              <a:t>		</a:t>
            </a:r>
            <a:endParaRPr lang="sk-SK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k-SK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9" name="BlokTextu 12"/>
          <p:cNvSpPr txBox="1">
            <a:spLocks noChangeArrowheads="1"/>
          </p:cNvSpPr>
          <p:nvPr/>
        </p:nvSpPr>
        <p:spPr bwMode="auto">
          <a:xfrm>
            <a:off x="1259632" y="993502"/>
            <a:ext cx="65460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Ciele: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Realizovať otepľovacie skúšky výkonových transformátorov </a:t>
            </a:r>
          </a:p>
          <a:p>
            <a:pPr marL="342900" indent="-342900" algn="ctr" eaLnBrk="1" hangingPunct="1">
              <a:tabLst>
                <a:tab pos="2865438" algn="l"/>
              </a:tabLst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EVPÚ Nová Dubnica s aplikovanými MK. </a:t>
            </a:r>
          </a:p>
        </p:txBody>
      </p:sp>
      <p:sp>
        <p:nvSpPr>
          <p:cNvPr id="7" name="BlokTextu 6"/>
          <p:cNvSpPr txBox="1">
            <a:spLocks noChangeArrowheads="1"/>
          </p:cNvSpPr>
          <p:nvPr/>
        </p:nvSpPr>
        <p:spPr bwMode="auto">
          <a:xfrm>
            <a:off x="3275856" y="44624"/>
            <a:ext cx="2656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Budúce zámery </a:t>
            </a:r>
            <a:endParaRPr lang="en-GB" altLang="sk-SK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539552" y="912777"/>
            <a:ext cx="8286627" cy="532453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súčasné výsledky podnecujú vznik nových oblastí výskumu MK na báze TO</a:t>
            </a:r>
          </a:p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predkladaný projekt má aplikačný potenciál v </a:t>
            </a:r>
            <a:r>
              <a:rPr lang="sk-SK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elektroenergetike</a:t>
            </a:r>
            <a:r>
              <a:rPr lang="sk-SK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433513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 zvýšenie výkonu transformátorov</a:t>
            </a:r>
          </a:p>
          <a:p>
            <a:pPr marL="1433513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 zmenšenie rozmerov transformátorov</a:t>
            </a:r>
          </a:p>
          <a:p>
            <a:pPr marL="1433513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 predlženie životnosti transformátorov</a:t>
            </a:r>
          </a:p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predkladaný projekt má zároveň charakter základného výskumu</a:t>
            </a:r>
          </a:p>
          <a:p>
            <a:pPr marL="1433513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 magnetické interakcie a štrukturalizácia </a:t>
            </a:r>
            <a:r>
              <a:rPr lang="sk-SK" sz="2000" dirty="0" err="1" smtClean="0">
                <a:latin typeface="Times New Roman" pitchFamily="18" charset="0"/>
                <a:cs typeface="Times New Roman" pitchFamily="18" charset="0"/>
              </a:rPr>
              <a:t>MKv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poli</a:t>
            </a:r>
          </a:p>
          <a:p>
            <a:pPr marL="1433513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k-SK" sz="2000" dirty="0" err="1" smtClean="0">
                <a:latin typeface="Times New Roman" pitchFamily="18" charset="0"/>
                <a:cs typeface="Times New Roman" pitchFamily="18" charset="0"/>
              </a:rPr>
              <a:t>elektroreologia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MK</a:t>
            </a:r>
          </a:p>
          <a:p>
            <a:pPr marL="1433513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 interakcia MK s elektromagnetickým žiarením</a:t>
            </a:r>
          </a:p>
          <a:p>
            <a:pPr marL="457200" lvl="2" fontAlgn="auto">
              <a:spcBef>
                <a:spcPts val="0"/>
              </a:spcBef>
              <a:spcAft>
                <a:spcPts val="0"/>
              </a:spcAft>
              <a:defRPr/>
            </a:pPr>
            <a:endParaRPr lang="sk-SK" sz="2000" dirty="0"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k-SK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9" name="BlokTextu 58"/>
          <p:cNvSpPr txBox="1">
            <a:spLocks noChangeArrowheads="1"/>
          </p:cNvSpPr>
          <p:nvPr/>
        </p:nvSpPr>
        <p:spPr bwMode="auto">
          <a:xfrm>
            <a:off x="3712674" y="44624"/>
            <a:ext cx="16514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Zhrnutie </a:t>
            </a:r>
            <a:endParaRPr lang="en-GB" altLang="sk-SK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395536" y="1106155"/>
            <a:ext cx="8430643" cy="4555093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 smtClean="0">
                <a:latin typeface="Times New Roman" panose="02020603050405020304" pitchFamily="18" charset="0"/>
                <a:cs typeface="Times New Roman" pitchFamily="18" charset="0"/>
              </a:rPr>
              <a:t>  1. miesto v hodnotení najvýznamnejších výsledkov ústavu r. 2015 v oblasti aplikačných výsledkov</a:t>
            </a:r>
          </a:p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 smtClean="0">
                <a:latin typeface="Times New Roman" panose="02020603050405020304" pitchFamily="18" charset="0"/>
                <a:cs typeface="Times New Roman" pitchFamily="18" charset="0"/>
              </a:rPr>
              <a:t>  1. miesto Súťaž 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mladých vedcov ÚEF 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 2015, </a:t>
            </a:r>
            <a:r>
              <a:rPr lang="sk-S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Rajňák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1. miesto Súťaž 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mladých fyzikov, 21. konferencia slovenských fyzikov, Nitra, 7. – 10. september 2015, </a:t>
            </a:r>
            <a:r>
              <a:rPr lang="sk-S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Rajňák</a:t>
            </a:r>
            <a:endParaRPr lang="sk-S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1. miesto Súťaž 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 Cenu Štefana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Jedlíka</a:t>
            </a:r>
            <a:r>
              <a:rPr lang="sk-SK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najlepšiu záverečnú prácu v odbore aplikovaný magnetizmus a magnetické 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materiály v kategórii Dizertačné 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práce realizované na 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SAV, </a:t>
            </a:r>
            <a:r>
              <a:rPr lang="sk-S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Rajňák</a:t>
            </a:r>
            <a:endParaRPr lang="sk-S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2. miesto Súťaž 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mladých vedeckých pracovníkov 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 do 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rokov 2, </a:t>
            </a:r>
            <a:r>
              <a:rPr lang="sk-S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Rajňák</a:t>
            </a:r>
            <a:endParaRPr lang="sk-SK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9" name="BlokTextu 58"/>
          <p:cNvSpPr txBox="1">
            <a:spLocks noChangeArrowheads="1"/>
          </p:cNvSpPr>
          <p:nvPr/>
        </p:nvSpPr>
        <p:spPr bwMode="auto">
          <a:xfrm>
            <a:off x="2987824" y="44624"/>
            <a:ext cx="33153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Ocenenia výsledkov </a:t>
            </a:r>
            <a:endParaRPr lang="en-GB" altLang="sk-SK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5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>
            <a:spLocks noChangeArrowheads="1"/>
          </p:cNvSpPr>
          <p:nvPr/>
        </p:nvSpPr>
        <p:spPr bwMode="auto">
          <a:xfrm>
            <a:off x="1547664" y="44624"/>
            <a:ext cx="6202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Výučba a výstup do spoločenskej praxe</a:t>
            </a:r>
            <a:endParaRPr lang="en-GB" altLang="sk-SK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95536" y="836712"/>
            <a:ext cx="8430643" cy="33239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 smtClean="0">
                <a:latin typeface="Times New Roman" panose="02020603050405020304" pitchFamily="18" charset="0"/>
                <a:cs typeface="Times New Roman" pitchFamily="18" charset="0"/>
              </a:rPr>
              <a:t>  vedenie bakalárskych a diplomových prác študentov z odboru Fyzikálne inžinierstvo progresívnych materiálov, TUKE,  (Timko, </a:t>
            </a:r>
            <a:r>
              <a:rPr lang="sk-SK" sz="2000" dirty="0" err="1" smtClean="0">
                <a:latin typeface="Times New Roman" pitchFamily="18" charset="0"/>
                <a:cs typeface="Times New Roman" pitchFamily="18" charset="0"/>
              </a:rPr>
              <a:t>Kopčanský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sz="2000" dirty="0" err="1" smtClean="0">
                <a:latin typeface="Times New Roman" pitchFamily="18" charset="0"/>
                <a:cs typeface="Times New Roman" pitchFamily="18" charset="0"/>
              </a:rPr>
              <a:t>Rajňák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exkurzie a semináre pre vysokoškolských študentov z Prešovskej univerzity a Technickej univerzity </a:t>
            </a:r>
          </a:p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exkurzie pre širokú verejnosť v rámci DOD</a:t>
            </a:r>
          </a:p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popularizačné aktivity v rámci Noci výskumníka a </a:t>
            </a:r>
            <a:r>
              <a:rPr lang="sk-SK" sz="2000" dirty="0" err="1" smtClean="0">
                <a:latin typeface="Times New Roman" pitchFamily="18" charset="0"/>
                <a:cs typeface="Times New Roman" pitchFamily="18" charset="0"/>
              </a:rPr>
              <a:t>Steel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park </a:t>
            </a:r>
          </a:p>
          <a:p>
            <a:pPr marL="0"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Predstavenie výsledkov na podujatí </a:t>
            </a:r>
            <a:r>
              <a:rPr lang="sk-SK" sz="2000" dirty="0" err="1" smtClean="0"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 err="1" smtClean="0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Burza</a:t>
            </a:r>
            <a:endParaRPr lang="sk-SK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92" y="4040181"/>
            <a:ext cx="3505572" cy="2629179"/>
          </a:xfrm>
          <a:prstGeom prst="rect">
            <a:avLst/>
          </a:prstGeom>
        </p:spPr>
      </p:pic>
      <p:pic>
        <p:nvPicPr>
          <p:cNvPr id="6" name="Obrázok 5" descr="IMG_9287.JPG"/>
          <p:cNvPicPr>
            <a:picLocks noChangeAspect="1"/>
          </p:cNvPicPr>
          <p:nvPr/>
        </p:nvPicPr>
        <p:blipFill>
          <a:blip r:embed="rId3" cstate="print"/>
          <a:srcRect t="34642"/>
          <a:stretch>
            <a:fillRect/>
          </a:stretch>
        </p:blipFill>
        <p:spPr>
          <a:xfrm>
            <a:off x="251520" y="4437112"/>
            <a:ext cx="4716016" cy="205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8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dĺžnik 3"/>
          <p:cNvSpPr>
            <a:spLocks noChangeArrowheads="1"/>
          </p:cNvSpPr>
          <p:nvPr/>
        </p:nvSpPr>
        <p:spPr bwMode="auto">
          <a:xfrm>
            <a:off x="2339975" y="980728"/>
            <a:ext cx="4708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Ďakujem za pozornosť</a:t>
            </a:r>
            <a:endParaRPr lang="en-GB" altLang="sk-SK" sz="36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" name="Obrázok 2" descr="IMG_9287.JPG"/>
          <p:cNvPicPr>
            <a:picLocks noChangeAspect="1"/>
          </p:cNvPicPr>
          <p:nvPr/>
        </p:nvPicPr>
        <p:blipFill>
          <a:blip r:embed="rId2" cstate="print"/>
          <a:srcRect t="34642"/>
          <a:stretch>
            <a:fillRect/>
          </a:stretch>
        </p:blipFill>
        <p:spPr>
          <a:xfrm>
            <a:off x="0" y="2492896"/>
            <a:ext cx="9144000" cy="3983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844404" y="1095257"/>
            <a:ext cx="3095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k-SK" altLang="sk-SK" b="1"/>
              <a:t>Citácie za akredit. obdobie</a:t>
            </a:r>
            <a:endParaRPr lang="sk-SK" altLang="sk-SK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849376"/>
              </p:ext>
            </p:extLst>
          </p:nvPr>
        </p:nvGraphicFramePr>
        <p:xfrm>
          <a:off x="1925242" y="1538287"/>
          <a:ext cx="5293519" cy="1727510"/>
        </p:xfrm>
        <a:graphic>
          <a:graphicData uri="http://schemas.openxmlformats.org/drawingml/2006/table">
            <a:tbl>
              <a:tblPr/>
              <a:tblGrid>
                <a:gridCol w="1782365"/>
                <a:gridCol w="917972"/>
                <a:gridCol w="702469"/>
                <a:gridCol w="594122"/>
                <a:gridCol w="594122"/>
                <a:gridCol w="702469"/>
              </a:tblGrid>
              <a:tr h="35717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altLang="sk-SK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2014</a:t>
                      </a:r>
                      <a:endParaRPr kumimoji="0" lang="sk-SK" altLang="sk-S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sk-SK" altLang="sk-S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kumimoji="0" lang="sk-SK" altLang="sk-S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kumimoji="0" lang="sk-SK" altLang="sk-S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SUMA</a:t>
                      </a:r>
                      <a:endParaRPr kumimoji="0" lang="sk-SK" altLang="sk-S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53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sk-SK" altLang="sk-S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elkový počet citácií WOS</a:t>
                      </a:r>
                      <a:endParaRPr kumimoji="0" lang="sk-SK" altLang="sk-S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16</a:t>
                      </a:r>
                      <a:r>
                        <a:rPr kumimoji="0" lang="en-US" altLang="sk-S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sk-SK" alt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k-S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133</a:t>
                      </a:r>
                      <a:endParaRPr kumimoji="0" lang="sk-SK" alt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k-S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126</a:t>
                      </a:r>
                      <a:endParaRPr kumimoji="0" lang="sk-SK" alt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altLang="sk-S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</a:t>
                      </a:r>
                      <a:endParaRPr kumimoji="0" lang="sk-SK" alt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k-S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528</a:t>
                      </a:r>
                      <a:endParaRPr kumimoji="0" lang="sk-SK" alt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0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Iné databázy- SCOPUS </a:t>
                      </a:r>
                      <a:endParaRPr kumimoji="0" lang="sk-SK" altLang="sk-SK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sk-S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sk-SK" altLang="sk-S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k-S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</a:t>
                      </a:r>
                      <a:endParaRPr kumimoji="0" lang="sk-SK" altLang="sk-S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k-S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22</a:t>
                      </a:r>
                      <a:endParaRPr kumimoji="0" lang="sk-SK" altLang="sk-S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k-S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84</a:t>
                      </a:r>
                      <a:endParaRPr kumimoji="0" lang="sk-SK" altLang="sk-S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581903"/>
              </p:ext>
            </p:extLst>
          </p:nvPr>
        </p:nvGraphicFramePr>
        <p:xfrm>
          <a:off x="4680349" y="4670822"/>
          <a:ext cx="2430066" cy="972742"/>
        </p:xfrm>
        <a:graphic>
          <a:graphicData uri="http://schemas.openxmlformats.org/drawingml/2006/table">
            <a:tbl>
              <a:tblPr/>
              <a:tblGrid>
                <a:gridCol w="1939528"/>
                <a:gridCol w="490538"/>
              </a:tblGrid>
              <a:tr h="1702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altLang="sk-SK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SUMA</a:t>
                      </a:r>
                      <a:endParaRPr kumimoji="0" lang="sk-SK" altLang="sk-SK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74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Celkový počet citácií WOS</a:t>
                      </a:r>
                      <a:endParaRPr kumimoji="0" lang="sk-SK" alt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k-S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kumimoji="0" lang="sk-SK" altLang="sk-S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73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Iné databázy </a:t>
                      </a:r>
                      <a:endParaRPr kumimoji="0" lang="sk-SK" altLang="sk-SK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sk-SK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</a:t>
                      </a:r>
                      <a:endParaRPr kumimoji="0" lang="sk-SK" altLang="sk-SK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7" name="Rovná spojnica 6"/>
          <p:cNvCxnSpPr/>
          <p:nvPr/>
        </p:nvCxnSpPr>
        <p:spPr>
          <a:xfrm>
            <a:off x="1143000" y="5805488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8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06" y="5805487"/>
            <a:ext cx="167879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90" name="Rectangle 78"/>
          <p:cNvSpPr>
            <a:spLocks noChangeArrowheads="1"/>
          </p:cNvSpPr>
          <p:nvPr/>
        </p:nvSpPr>
        <p:spPr bwMode="auto">
          <a:xfrm>
            <a:off x="2303860" y="4605903"/>
            <a:ext cx="17275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k-SK" altLang="sk-SK" sz="1500" b="1">
                <a:latin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sk-SK" altLang="sk-SK" sz="1500" b="1">
                <a:cs typeface="Times New Roman" panose="02020603050405020304" pitchFamily="18" charset="0"/>
              </a:rPr>
              <a:t>á</a:t>
            </a:r>
            <a:r>
              <a:rPr lang="sk-SK" altLang="sk-SK" sz="1500" b="1">
                <a:latin typeface="Calibri" panose="020F0502020204030204" pitchFamily="34" charset="0"/>
                <a:cs typeface="Times New Roman" panose="02020603050405020304" pitchFamily="18" charset="0"/>
              </a:rPr>
              <a:t>cie pr</a:t>
            </a:r>
            <a:r>
              <a:rPr lang="sk-SK" altLang="sk-SK" sz="1500" b="1">
                <a:cs typeface="Times New Roman" panose="02020603050405020304" pitchFamily="18" charset="0"/>
              </a:rPr>
              <a:t>á</a:t>
            </a:r>
            <a:r>
              <a:rPr lang="sk-SK" altLang="sk-SK" sz="1500" b="1">
                <a:latin typeface="Calibri" panose="020F0502020204030204" pitchFamily="34" charset="0"/>
                <a:cs typeface="Times New Roman" panose="02020603050405020304" pitchFamily="18" charset="0"/>
              </a:rPr>
              <a:t>c, publikovan</a:t>
            </a:r>
            <a:r>
              <a:rPr lang="sk-SK" altLang="sk-SK" sz="1500" b="1">
                <a:cs typeface="Times New Roman" panose="02020603050405020304" pitchFamily="18" charset="0"/>
              </a:rPr>
              <a:t>é</a:t>
            </a:r>
            <a:r>
              <a:rPr lang="sk-SK" altLang="sk-SK" sz="1500" b="1">
                <a:latin typeface="Calibri" panose="020F0502020204030204" pitchFamily="34" charset="0"/>
                <a:cs typeface="Times New Roman" panose="02020603050405020304" pitchFamily="18" charset="0"/>
              </a:rPr>
              <a:t> v</a:t>
            </a:r>
            <a:r>
              <a:rPr lang="sk-SK" altLang="sk-SK" sz="1500" b="1">
                <a:cs typeface="Times New Roman" panose="02020603050405020304" pitchFamily="18" charset="0"/>
              </a:rPr>
              <a:t> </a:t>
            </a:r>
            <a:r>
              <a:rPr lang="sk-SK" altLang="sk-SK" sz="1500" b="1">
                <a:latin typeface="Calibri" panose="020F0502020204030204" pitchFamily="34" charset="0"/>
                <a:cs typeface="Times New Roman" panose="02020603050405020304" pitchFamily="18" charset="0"/>
              </a:rPr>
              <a:t>atestačnom obdob</a:t>
            </a:r>
            <a:r>
              <a:rPr lang="sk-SK" altLang="sk-SK" sz="1500" b="1">
                <a:cs typeface="Times New Roman" panose="02020603050405020304" pitchFamily="18" charset="0"/>
              </a:rPr>
              <a:t>í</a:t>
            </a:r>
            <a:r>
              <a:rPr lang="sk-SK" altLang="sk-SK" sz="1500" b="1">
                <a:latin typeface="Calibri" panose="020F0502020204030204" pitchFamily="34" charset="0"/>
                <a:cs typeface="Times New Roman" panose="02020603050405020304" pitchFamily="18" charset="0"/>
              </a:rPr>
              <a:t> 2012-2015</a:t>
            </a:r>
            <a:endParaRPr lang="sk-SK" altLang="sk-SK" sz="1500"/>
          </a:p>
        </p:txBody>
      </p:sp>
      <p:sp>
        <p:nvSpPr>
          <p:cNvPr id="9" name="Obdĺžnik 6"/>
          <p:cNvSpPr>
            <a:spLocks noChangeArrowheads="1"/>
          </p:cNvSpPr>
          <p:nvPr/>
        </p:nvSpPr>
        <p:spPr bwMode="auto">
          <a:xfrm>
            <a:off x="5502782" y="5816204"/>
            <a:ext cx="232467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Akreditačný seminár ÚEF -O</a:t>
            </a:r>
            <a:r>
              <a:rPr lang="en-US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FMJ</a:t>
            </a:r>
            <a:r>
              <a:rPr lang="sk-SK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r>
              <a:rPr lang="sk-SK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-0</a:t>
            </a:r>
            <a:r>
              <a:rPr lang="en-US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6</a:t>
            </a:r>
            <a:r>
              <a:rPr lang="sk-SK" altLang="sk-SK" sz="750" b="1" dirty="0">
                <a:solidFill>
                  <a:srgbClr val="C00000"/>
                </a:solidFill>
                <a:latin typeface="Comic Sans MS" panose="030F0702030302020204" pitchFamily="66" charset="0"/>
              </a:rPr>
              <a:t>-2016</a:t>
            </a:r>
          </a:p>
        </p:txBody>
      </p:sp>
    </p:spTree>
    <p:extLst>
      <p:ext uri="{BB962C8B-B14F-4D97-AF65-F5344CB8AC3E}">
        <p14:creationId xmlns:p14="http://schemas.microsoft.com/office/powerpoint/2010/main" val="27498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>
            <a:spLocks noChangeArrowheads="1"/>
          </p:cNvSpPr>
          <p:nvPr/>
        </p:nvSpPr>
        <p:spPr bwMode="auto">
          <a:xfrm>
            <a:off x="2123728" y="87313"/>
            <a:ext cx="4838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Predmet a motivácia výskumu</a:t>
            </a:r>
            <a:endParaRPr lang="en-GB" altLang="sk-SK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ok 4" descr="world_electricity_consumption_region.png"/>
          <p:cNvPicPr>
            <a:picLocks noChangeAspect="1"/>
          </p:cNvPicPr>
          <p:nvPr/>
        </p:nvPicPr>
        <p:blipFill>
          <a:blip r:embed="rId2" cstate="print"/>
          <a:srcRect l="999" t="1997" r="1134" b="1849"/>
          <a:stretch>
            <a:fillRect/>
          </a:stretch>
        </p:blipFill>
        <p:spPr>
          <a:xfrm>
            <a:off x="611560" y="671388"/>
            <a:ext cx="7743260" cy="5925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>
            <a:spLocks noChangeArrowheads="1"/>
          </p:cNvSpPr>
          <p:nvPr/>
        </p:nvSpPr>
        <p:spPr bwMode="auto">
          <a:xfrm>
            <a:off x="2123728" y="87313"/>
            <a:ext cx="4838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Predmet a motivácia výskumu</a:t>
            </a:r>
            <a:endParaRPr lang="en-GB" altLang="sk-SK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BlokTextu 4"/>
          <p:cNvSpPr txBox="1">
            <a:spLocks noChangeArrowheads="1"/>
          </p:cNvSpPr>
          <p:nvPr/>
        </p:nvSpPr>
        <p:spPr bwMode="auto">
          <a:xfrm>
            <a:off x="1489930" y="591071"/>
            <a:ext cx="66824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Rastúce požiadavky na prenos elektrickej energie</a:t>
            </a:r>
            <a:endParaRPr lang="en-GB" altLang="sk-SK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Šípka doprava 5"/>
          <p:cNvSpPr/>
          <p:nvPr/>
        </p:nvSpPr>
        <p:spPr>
          <a:xfrm>
            <a:off x="611560" y="692696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Obrázok 6" descr="power transmi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376092"/>
            <a:ext cx="2812926" cy="1397617"/>
          </a:xfrm>
          <a:prstGeom prst="rect">
            <a:avLst/>
          </a:prstGeom>
        </p:spPr>
      </p:pic>
      <p:pic>
        <p:nvPicPr>
          <p:cNvPr id="8" name="Obrázok 7" descr="transmis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378384"/>
            <a:ext cx="2808312" cy="1395325"/>
          </a:xfrm>
          <a:prstGeom prst="rect">
            <a:avLst/>
          </a:prstGeom>
        </p:spPr>
      </p:pic>
      <p:pic>
        <p:nvPicPr>
          <p:cNvPr id="9" name="Obrázok 8" descr="rudd transformer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996952"/>
            <a:ext cx="2088232" cy="1944038"/>
          </a:xfrm>
          <a:prstGeom prst="rect">
            <a:avLst/>
          </a:prstGeom>
        </p:spPr>
      </p:pic>
      <p:sp>
        <p:nvSpPr>
          <p:cNvPr id="10" name="BlokTextu 9"/>
          <p:cNvSpPr txBox="1">
            <a:spLocks noChangeArrowheads="1"/>
          </p:cNvSpPr>
          <p:nvPr/>
        </p:nvSpPr>
        <p:spPr bwMode="auto">
          <a:xfrm>
            <a:off x="3155338" y="1249596"/>
            <a:ext cx="279935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sk-SK" altLang="sk-SK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rastúci výkon</a:t>
            </a:r>
          </a:p>
          <a:p>
            <a:pPr algn="ctr" eaLnBrk="1" hangingPunct="1"/>
            <a:endParaRPr lang="sk-SK" altLang="sk-SK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sk-SK" altLang="sk-SK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sk-SK" altLang="sk-SK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rastúce požiadavky na </a:t>
            </a:r>
          </a:p>
          <a:p>
            <a:pPr algn="ctr" eaLnBrk="1" hangingPunct="1"/>
            <a:r>
              <a:rPr lang="sk-SK" altLang="sk-SK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vysokonapäťový prenos</a:t>
            </a:r>
            <a:endParaRPr lang="en-GB" altLang="sk-SK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Šípka dolu 10"/>
          <p:cNvSpPr/>
          <p:nvPr/>
        </p:nvSpPr>
        <p:spPr>
          <a:xfrm>
            <a:off x="4355976" y="1628800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BlokTextu 11"/>
          <p:cNvSpPr txBox="1">
            <a:spLocks noChangeArrowheads="1"/>
          </p:cNvSpPr>
          <p:nvPr/>
        </p:nvSpPr>
        <p:spPr bwMode="auto">
          <a:xfrm>
            <a:off x="2915816" y="3172906"/>
            <a:ext cx="61033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Transformátor – kľúčový prvok  elektrizačnej sústavy</a:t>
            </a:r>
            <a:endParaRPr lang="en-GB" altLang="sk-SK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BlokTextu 12"/>
          <p:cNvSpPr txBox="1">
            <a:spLocks noChangeArrowheads="1"/>
          </p:cNvSpPr>
          <p:nvPr/>
        </p:nvSpPr>
        <p:spPr bwMode="auto">
          <a:xfrm>
            <a:off x="2843808" y="4005064"/>
            <a:ext cx="2380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Rastúce nároky na: 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5778122" y="3573016"/>
            <a:ext cx="3166251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elektrickú izoláciu a chladenie</a:t>
            </a:r>
          </a:p>
          <a:p>
            <a:pPr algn="ctr">
              <a:lnSpc>
                <a:spcPct val="150000"/>
              </a:lnSpc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bezpečnosť a spoľahlivosť</a:t>
            </a:r>
          </a:p>
          <a:p>
            <a:pPr algn="ctr">
              <a:lnSpc>
                <a:spcPct val="150000"/>
              </a:lnSpc>
            </a:pP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ekonomické ukazovatele </a:t>
            </a:r>
            <a:endParaRPr lang="en-GB" dirty="0"/>
          </a:p>
        </p:txBody>
      </p:sp>
      <p:cxnSp>
        <p:nvCxnSpPr>
          <p:cNvPr id="18" name="Rovná spojovacia šípka 17"/>
          <p:cNvCxnSpPr/>
          <p:nvPr/>
        </p:nvCxnSpPr>
        <p:spPr>
          <a:xfrm>
            <a:off x="5220072" y="422108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/>
          <p:cNvCxnSpPr/>
          <p:nvPr/>
        </p:nvCxnSpPr>
        <p:spPr>
          <a:xfrm flipV="1">
            <a:off x="5220072" y="3933056"/>
            <a:ext cx="64807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ovacia šípka 23"/>
          <p:cNvCxnSpPr/>
          <p:nvPr/>
        </p:nvCxnSpPr>
        <p:spPr>
          <a:xfrm>
            <a:off x="5220072" y="4221088"/>
            <a:ext cx="64807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lokTextu 26"/>
          <p:cNvSpPr txBox="1">
            <a:spLocks noChangeArrowheads="1"/>
          </p:cNvSpPr>
          <p:nvPr/>
        </p:nvSpPr>
        <p:spPr bwMode="auto">
          <a:xfrm>
            <a:off x="4052296" y="5013176"/>
            <a:ext cx="4048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Štatistika zlyhaní transformátorov:</a:t>
            </a:r>
            <a:endParaRPr lang="en-GB" altLang="sk-SK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Obrázok 32" descr="fail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5085184"/>
            <a:ext cx="2847975" cy="1600200"/>
          </a:xfrm>
          <a:prstGeom prst="rect">
            <a:avLst/>
          </a:prstGeom>
        </p:spPr>
      </p:pic>
      <p:sp>
        <p:nvSpPr>
          <p:cNvPr id="35" name="BlokTextu 34"/>
          <p:cNvSpPr txBox="1">
            <a:spLocks noChangeArrowheads="1"/>
          </p:cNvSpPr>
          <p:nvPr/>
        </p:nvSpPr>
        <p:spPr bwMode="auto">
          <a:xfrm>
            <a:off x="3347864" y="5373216"/>
            <a:ext cx="5429692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75% </a:t>
            </a:r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kolapsov  pramení v zlyhaní  elektrickej izolácie</a:t>
            </a:r>
          </a:p>
          <a:p>
            <a:pPr eaLnBrk="1" hangingPunct="1"/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Priemerná životnosť transformátorov: 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17.8 rokov</a:t>
            </a:r>
          </a:p>
          <a:p>
            <a:pPr eaLnBrk="1" hangingPunct="1"/>
            <a:r>
              <a:rPr lang="sk-SK" altLang="sk-SK" b="1" dirty="0" smtClean="0">
                <a:latin typeface="Times New Roman" pitchFamily="18" charset="0"/>
                <a:cs typeface="Times New Roman" pitchFamily="18" charset="0"/>
              </a:rPr>
              <a:t>Očakávaná životnosť: </a:t>
            </a:r>
            <a:r>
              <a:rPr lang="sk-SK" alt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35-40 rokov</a:t>
            </a:r>
          </a:p>
          <a:p>
            <a:pPr eaLnBrk="1" hangingPunct="1"/>
            <a:r>
              <a:rPr lang="sk-SK" altLang="sk-SK" sz="1600" dirty="0" smtClean="0">
                <a:latin typeface="Times New Roman" pitchFamily="18" charset="0"/>
                <a:cs typeface="Times New Roman" pitchFamily="18" charset="0"/>
              </a:rPr>
              <a:t>Zdroj: </a:t>
            </a:r>
            <a:r>
              <a:rPr lang="en-US" altLang="sk-SK" sz="1600" dirty="0" smtClean="0">
                <a:latin typeface="Times New Roman" pitchFamily="18" charset="0"/>
                <a:cs typeface="Times New Roman" pitchFamily="18" charset="0"/>
              </a:rPr>
              <a:t>Transmission reliability and performance, </a:t>
            </a:r>
            <a:endParaRPr lang="sk-SK" altLang="sk-SK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k-SK" altLang="sk-SK" sz="16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sk-SK" sz="1600" dirty="0" smtClean="0">
                <a:latin typeface="Times New Roman" pitchFamily="18" charset="0"/>
                <a:cs typeface="Times New Roman" pitchFamily="18" charset="0"/>
              </a:rPr>
              <a:t>http://www.epri.com/</a:t>
            </a:r>
            <a:endParaRPr lang="en-US" altLang="sk-SK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BlokTextu 3"/>
          <p:cNvSpPr txBox="1">
            <a:spLocks noChangeArrowheads="1"/>
          </p:cNvSpPr>
          <p:nvPr/>
        </p:nvSpPr>
        <p:spPr bwMode="auto">
          <a:xfrm>
            <a:off x="179388" y="87313"/>
            <a:ext cx="88661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Magnetická kvapalina na báze transformátorového oleja</a:t>
            </a:r>
            <a:endParaRPr lang="en-GB" altLang="sk-SK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BlokTextu 4"/>
          <p:cNvSpPr txBox="1">
            <a:spLocks noChangeArrowheads="1"/>
          </p:cNvSpPr>
          <p:nvPr/>
        </p:nvSpPr>
        <p:spPr bwMode="auto">
          <a:xfrm>
            <a:off x="2267744" y="508610"/>
            <a:ext cx="45656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Zlepšené chladiace a izolačné vlastnosti:</a:t>
            </a:r>
            <a:endParaRPr lang="en-GB" altLang="sk-SK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Obrázok 12" descr="olej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5" b="11751"/>
          <a:stretch>
            <a:fillRect/>
          </a:stretch>
        </p:blipFill>
        <p:spPr bwMode="auto">
          <a:xfrm>
            <a:off x="539750" y="1293813"/>
            <a:ext cx="10795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Obrázok 31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365625"/>
            <a:ext cx="20891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ípka dolu 7"/>
          <p:cNvSpPr/>
          <p:nvPr/>
        </p:nvSpPr>
        <p:spPr>
          <a:xfrm>
            <a:off x="900113" y="3141663"/>
            <a:ext cx="287337" cy="9350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103" name="BlokTextu 9"/>
          <p:cNvSpPr txBox="1">
            <a:spLocks noChangeArrowheads="1"/>
          </p:cNvSpPr>
          <p:nvPr/>
        </p:nvSpPr>
        <p:spPr bwMode="auto">
          <a:xfrm>
            <a:off x="2051050" y="1125538"/>
            <a:ext cx="6635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66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GB" altLang="sk-SK" sz="6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08050"/>
            <a:ext cx="1728787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 Box 17"/>
          <p:cNvSpPr txBox="1">
            <a:spLocks noChangeArrowheads="1"/>
          </p:cNvSpPr>
          <p:nvPr/>
        </p:nvSpPr>
        <p:spPr bwMode="auto">
          <a:xfrm>
            <a:off x="3348038" y="2674938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1400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ru-RU" sz="140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sk-SK" altLang="ru-RU" sz="140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ru-RU" sz="1400">
                <a:latin typeface="Times New Roman" pitchFamily="18" charset="0"/>
                <a:cs typeface="Times New Roman" pitchFamily="18" charset="0"/>
              </a:rPr>
              <a:t>-20 nm</a:t>
            </a:r>
          </a:p>
        </p:txBody>
      </p:sp>
      <p:sp>
        <p:nvSpPr>
          <p:cNvPr id="4106" name="Freeform 14"/>
          <p:cNvSpPr>
            <a:spLocks/>
          </p:cNvSpPr>
          <p:nvPr/>
        </p:nvSpPr>
        <p:spPr bwMode="auto">
          <a:xfrm>
            <a:off x="3348038" y="1628775"/>
            <a:ext cx="1587" cy="1549400"/>
          </a:xfrm>
          <a:custGeom>
            <a:avLst/>
            <a:gdLst>
              <a:gd name="T0" fmla="*/ 0 w 1"/>
              <a:gd name="T1" fmla="*/ 0 h 976"/>
              <a:gd name="T2" fmla="*/ 0 w 1"/>
              <a:gd name="T3" fmla="*/ 2147483647 h 976"/>
              <a:gd name="T4" fmla="*/ 0 60000 65536"/>
              <a:gd name="T5" fmla="*/ 0 60000 65536"/>
              <a:gd name="T6" fmla="*/ 0 w 1"/>
              <a:gd name="T7" fmla="*/ 0 h 976"/>
              <a:gd name="T8" fmla="*/ 1 w 1"/>
              <a:gd name="T9" fmla="*/ 976 h 9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976">
                <a:moveTo>
                  <a:pt x="0" y="0"/>
                </a:moveTo>
                <a:lnTo>
                  <a:pt x="0" y="97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07" name="Freeform 15"/>
          <p:cNvSpPr>
            <a:spLocks/>
          </p:cNvSpPr>
          <p:nvPr/>
        </p:nvSpPr>
        <p:spPr bwMode="auto">
          <a:xfrm>
            <a:off x="4414838" y="1628775"/>
            <a:ext cx="1587" cy="1511300"/>
          </a:xfrm>
          <a:custGeom>
            <a:avLst/>
            <a:gdLst>
              <a:gd name="T0" fmla="*/ 0 w 1"/>
              <a:gd name="T1" fmla="*/ 0 h 952"/>
              <a:gd name="T2" fmla="*/ 0 w 1"/>
              <a:gd name="T3" fmla="*/ 2147483647 h 952"/>
              <a:gd name="T4" fmla="*/ 0 60000 65536"/>
              <a:gd name="T5" fmla="*/ 0 60000 65536"/>
              <a:gd name="T6" fmla="*/ 0 w 1"/>
              <a:gd name="T7" fmla="*/ 0 h 952"/>
              <a:gd name="T8" fmla="*/ 1 w 1"/>
              <a:gd name="T9" fmla="*/ 952 h 9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952">
                <a:moveTo>
                  <a:pt x="0" y="0"/>
                </a:moveTo>
                <a:lnTo>
                  <a:pt x="0" y="95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08" name="Line 16"/>
          <p:cNvSpPr>
            <a:spLocks noChangeShapeType="1"/>
          </p:cNvSpPr>
          <p:nvPr/>
        </p:nvSpPr>
        <p:spPr bwMode="auto">
          <a:xfrm>
            <a:off x="3348038" y="2970213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lg"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pic>
        <p:nvPicPr>
          <p:cNvPr id="4109" name="Obrázok 15" descr="in bottl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105251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Šípka doprava 16"/>
          <p:cNvSpPr/>
          <p:nvPr/>
        </p:nvSpPr>
        <p:spPr>
          <a:xfrm>
            <a:off x="5148263" y="1557338"/>
            <a:ext cx="1008062" cy="4318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111" name="BlokTextu 7"/>
          <p:cNvSpPr txBox="1">
            <a:spLocks noChangeArrowheads="1"/>
          </p:cNvSpPr>
          <p:nvPr/>
        </p:nvSpPr>
        <p:spPr bwMode="auto">
          <a:xfrm>
            <a:off x="2773363" y="3463925"/>
            <a:ext cx="6191250" cy="646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dirty="0"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sk-SK" altLang="sk-SK" dirty="0" err="1">
                <a:latin typeface="Times New Roman" pitchFamily="18" charset="0"/>
                <a:cs typeface="Times New Roman" pitchFamily="18" charset="0"/>
              </a:rPr>
              <a:t>Segal</a:t>
            </a:r>
            <a:r>
              <a:rPr lang="sk-SK" altLang="sk-SK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 err="1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sk-SK" altLang="sk-SK" dirty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sk-SK" altLang="sk-SK" i="1" dirty="0" err="1">
                <a:latin typeface="Times New Roman" pitchFamily="18" charset="0"/>
                <a:cs typeface="Times New Roman" pitchFamily="18" charset="0"/>
              </a:rPr>
              <a:t>Conference</a:t>
            </a:r>
            <a:r>
              <a:rPr lang="sk-SK" altLang="sk-SK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i="1" dirty="0" err="1">
                <a:latin typeface="Times New Roman" pitchFamily="18" charset="0"/>
                <a:cs typeface="Times New Roman" pitchFamily="18" charset="0"/>
              </a:rPr>
              <a:t>Record</a:t>
            </a:r>
            <a:r>
              <a:rPr lang="sk-SK" altLang="sk-SK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i="1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sk-SK" altLang="sk-SK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i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sk-SK" altLang="sk-SK" i="1" dirty="0">
                <a:latin typeface="Times New Roman" pitchFamily="18" charset="0"/>
                <a:cs typeface="Times New Roman" pitchFamily="18" charset="0"/>
              </a:rPr>
              <a:t> 1998 IEEE </a:t>
            </a:r>
            <a:r>
              <a:rPr lang="sk-SK" altLang="sk-SK" i="1" dirty="0" err="1">
                <a:latin typeface="Times New Roman" pitchFamily="18" charset="0"/>
                <a:cs typeface="Times New Roman" pitchFamily="18" charset="0"/>
              </a:rPr>
              <a:t>International</a:t>
            </a:r>
            <a:r>
              <a:rPr lang="sk-SK" altLang="sk-SK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sk-SK" altLang="sk-SK" i="1" dirty="0" err="1">
                <a:latin typeface="Times New Roman" pitchFamily="18" charset="0"/>
                <a:cs typeface="Times New Roman" pitchFamily="18" charset="0"/>
              </a:rPr>
              <a:t>Symposium</a:t>
            </a:r>
            <a:r>
              <a:rPr lang="sk-SK" altLang="sk-SK" i="1" dirty="0"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sk-SK" altLang="sk-SK" i="1" dirty="0" err="1">
                <a:latin typeface="Times New Roman" pitchFamily="18" charset="0"/>
                <a:cs typeface="Times New Roman" pitchFamily="18" charset="0"/>
              </a:rPr>
              <a:t>Electrical</a:t>
            </a:r>
            <a:r>
              <a:rPr lang="sk-SK" altLang="sk-SK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i="1" dirty="0" err="1">
                <a:latin typeface="Times New Roman" pitchFamily="18" charset="0"/>
                <a:cs typeface="Times New Roman" pitchFamily="18" charset="0"/>
              </a:rPr>
              <a:t>Insulation</a:t>
            </a:r>
            <a:r>
              <a:rPr lang="sk-SK" altLang="sk-SK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altLang="sk-SK" dirty="0">
                <a:latin typeface="Times New Roman" pitchFamily="18" charset="0"/>
                <a:cs typeface="Times New Roman" pitchFamily="18" charset="0"/>
              </a:rPr>
              <a:t>2, 1998.	</a:t>
            </a:r>
          </a:p>
        </p:txBody>
      </p:sp>
      <p:sp>
        <p:nvSpPr>
          <p:cNvPr id="4113" name="BlokTextu 20"/>
          <p:cNvSpPr txBox="1">
            <a:spLocks noChangeArrowheads="1"/>
          </p:cNvSpPr>
          <p:nvPr/>
        </p:nvSpPr>
        <p:spPr bwMode="auto">
          <a:xfrm>
            <a:off x="4356100" y="4437063"/>
            <a:ext cx="4649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sk-SK" altLang="sk-SK" dirty="0">
                <a:latin typeface="Times New Roman" pitchFamily="18" charset="0"/>
                <a:cs typeface="Times New Roman" pitchFamily="18" charset="0"/>
              </a:rPr>
              <a:t>Prítomnosť magnetických nanočastíc v oleji</a:t>
            </a:r>
          </a:p>
          <a:p>
            <a:pPr algn="ctr" eaLnBrk="1" hangingPunct="1"/>
            <a:r>
              <a:rPr lang="sk-SK" altLang="sk-SK" dirty="0">
                <a:latin typeface="Times New Roman" pitchFamily="18" charset="0"/>
                <a:cs typeface="Times New Roman" pitchFamily="18" charset="0"/>
              </a:rPr>
              <a:t>môže viesť k zvýšeniu jeho elektrickej pevnosti.</a:t>
            </a:r>
          </a:p>
          <a:p>
            <a:pPr algn="ctr" eaLnBrk="1" hangingPunct="1"/>
            <a:r>
              <a:rPr lang="sk-SK" altLang="sk-SK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PARADOX !</a:t>
            </a:r>
            <a:endParaRPr lang="en-GB" altLang="sk-SK" sz="2400" dirty="0"/>
          </a:p>
        </p:txBody>
      </p:sp>
      <p:pic>
        <p:nvPicPr>
          <p:cNvPr id="4114" name="Obrázok 7" descr="otazni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661025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BlokTextu 9"/>
          <p:cNvSpPr txBox="1">
            <a:spLocks noChangeArrowheads="1"/>
          </p:cNvSpPr>
          <p:nvPr/>
        </p:nvSpPr>
        <p:spPr bwMode="auto">
          <a:xfrm>
            <a:off x="6294438" y="5876925"/>
            <a:ext cx="1658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400" b="1">
                <a:latin typeface="Times New Roman" pitchFamily="18" charset="0"/>
                <a:cs typeface="Times New Roman" pitchFamily="18" charset="0"/>
              </a:rPr>
              <a:t>Vysvetlenie</a:t>
            </a:r>
            <a:endParaRPr lang="en-GB" altLang="sk-SK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16" name="Obrázok 13" descr="OK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803900"/>
            <a:ext cx="649287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7" name="BlokTextu 10"/>
          <p:cNvSpPr txBox="1">
            <a:spLocks noChangeArrowheads="1"/>
          </p:cNvSpPr>
          <p:nvPr/>
        </p:nvSpPr>
        <p:spPr bwMode="auto">
          <a:xfrm>
            <a:off x="3059113" y="5876925"/>
            <a:ext cx="1739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400" b="1">
                <a:latin typeface="Times New Roman" pitchFamily="18" charset="0"/>
                <a:cs typeface="Times New Roman" pitchFamily="18" charset="0"/>
              </a:rPr>
              <a:t>Experiment</a:t>
            </a:r>
            <a:endParaRPr lang="en-GB" altLang="sk-SK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Šípka ohnutá nahor 21"/>
          <p:cNvSpPr/>
          <p:nvPr/>
        </p:nvSpPr>
        <p:spPr>
          <a:xfrm rot="5400000">
            <a:off x="3419872" y="4041068"/>
            <a:ext cx="756084" cy="972108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07504" y="44624"/>
            <a:ext cx="9036496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>
                <a:solidFill>
                  <a:srgbClr val="FF0000"/>
                </a:solidFill>
              </a:rPr>
              <a:t>Zoznam </a:t>
            </a:r>
            <a:r>
              <a:rPr lang="sk-SK" sz="2000" b="1" dirty="0" smtClean="0">
                <a:solidFill>
                  <a:srgbClr val="FF0000"/>
                </a:solidFill>
              </a:rPr>
              <a:t>publikácií (2012-2015) – technické aplikácie MK</a:t>
            </a:r>
            <a:endParaRPr lang="sk-SK" sz="2000" dirty="0">
              <a:solidFill>
                <a:srgbClr val="FF0000"/>
              </a:solidFill>
            </a:endParaRPr>
          </a:p>
          <a:p>
            <a:r>
              <a:rPr lang="sk-SK" b="1" dirty="0">
                <a:solidFill>
                  <a:srgbClr val="FF0000"/>
                </a:solidFill>
              </a:rPr>
              <a:t>ADCA</a:t>
            </a:r>
            <a:r>
              <a:rPr lang="sk-SK" b="1" dirty="0"/>
              <a:t> Vedecké práce v zahraničných </a:t>
            </a:r>
            <a:r>
              <a:rPr lang="sk-SK" b="1" dirty="0" err="1"/>
              <a:t>karentovaných</a:t>
            </a:r>
            <a:r>
              <a:rPr lang="sk-SK" b="1" dirty="0"/>
              <a:t> časopisoch </a:t>
            </a:r>
            <a:r>
              <a:rPr lang="sk-SK" b="1" dirty="0" err="1" smtClean="0"/>
              <a:t>impaktovaných</a:t>
            </a:r>
            <a:endParaRPr lang="sk-SK" b="1" dirty="0" smtClean="0"/>
          </a:p>
          <a:p>
            <a:endParaRPr lang="sk-SK" dirty="0"/>
          </a:p>
          <a:p>
            <a:pPr marL="342900" lvl="0" indent="-342900">
              <a:buAutoNum type="arabicPeriod"/>
            </a:pPr>
            <a:r>
              <a:rPr lang="sk-SK" dirty="0" smtClean="0"/>
              <a:t>HORNOWSKI</a:t>
            </a:r>
            <a:r>
              <a:rPr lang="sk-SK" dirty="0"/>
              <a:t>, </a:t>
            </a:r>
            <a:r>
              <a:rPr lang="sk-SK" dirty="0" err="1"/>
              <a:t>Tomasz</a:t>
            </a:r>
            <a:r>
              <a:rPr lang="sk-SK" dirty="0"/>
              <a:t> - JÓZEFCZAK, </a:t>
            </a:r>
            <a:r>
              <a:rPr lang="sk-SK" dirty="0" err="1"/>
              <a:t>Arkadiusz</a:t>
            </a:r>
            <a:r>
              <a:rPr lang="sk-SK" dirty="0"/>
              <a:t> - KOLODZIEJCZYK, B. - TIMKO, Milan - SKUMIEL, </a:t>
            </a:r>
            <a:r>
              <a:rPr lang="sk-SK" dirty="0" err="1"/>
              <a:t>Andrzej</a:t>
            </a:r>
            <a:r>
              <a:rPr lang="sk-SK" dirty="0"/>
              <a:t> - RAJŇÁK, Michal.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effect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particle</a:t>
            </a:r>
            <a:r>
              <a:rPr lang="sk-SK" dirty="0"/>
              <a:t> </a:t>
            </a:r>
            <a:r>
              <a:rPr lang="sk-SK" dirty="0" err="1"/>
              <a:t>aggregate</a:t>
            </a:r>
            <a:r>
              <a:rPr lang="sk-SK" dirty="0"/>
              <a:t> </a:t>
            </a:r>
            <a:r>
              <a:rPr lang="sk-SK" dirty="0" err="1"/>
              <a:t>shape</a:t>
            </a:r>
            <a:r>
              <a:rPr lang="sk-SK" dirty="0"/>
              <a:t> on </a:t>
            </a:r>
            <a:r>
              <a:rPr lang="sk-SK" dirty="0" err="1"/>
              <a:t>ultrasonic</a:t>
            </a:r>
            <a:r>
              <a:rPr lang="sk-SK" dirty="0"/>
              <a:t> </a:t>
            </a:r>
            <a:r>
              <a:rPr lang="sk-SK" dirty="0" err="1"/>
              <a:t>anisotropy</a:t>
            </a:r>
            <a:r>
              <a:rPr lang="sk-SK" dirty="0"/>
              <a:t> in </a:t>
            </a:r>
            <a:r>
              <a:rPr lang="sk-SK" dirty="0" err="1"/>
              <a:t>concentrated</a:t>
            </a:r>
            <a:r>
              <a:rPr lang="sk-SK" dirty="0"/>
              <a:t> </a:t>
            </a:r>
            <a:r>
              <a:rPr lang="sk-SK" dirty="0" err="1"/>
              <a:t>magnetic</a:t>
            </a:r>
            <a:r>
              <a:rPr lang="sk-SK" dirty="0"/>
              <a:t> </a:t>
            </a:r>
            <a:r>
              <a:rPr lang="sk-SK" dirty="0" err="1"/>
              <a:t>fluids</a:t>
            </a:r>
            <a:r>
              <a:rPr lang="sk-SK" dirty="0"/>
              <a:t>. In </a:t>
            </a:r>
            <a:r>
              <a:rPr lang="sk-SK" b="1" dirty="0" err="1"/>
              <a:t>Journal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Physics</a:t>
            </a:r>
            <a:r>
              <a:rPr lang="sk-SK" b="1" dirty="0"/>
              <a:t> D</a:t>
            </a:r>
            <a:r>
              <a:rPr lang="sk-SK" dirty="0"/>
              <a:t>: </a:t>
            </a:r>
            <a:r>
              <a:rPr lang="sk-SK" dirty="0" err="1"/>
              <a:t>Applied</a:t>
            </a:r>
            <a:r>
              <a:rPr lang="sk-SK" dirty="0"/>
              <a:t> </a:t>
            </a:r>
            <a:r>
              <a:rPr lang="sk-SK" dirty="0" err="1"/>
              <a:t>Physics</a:t>
            </a:r>
            <a:r>
              <a:rPr lang="sk-SK" dirty="0"/>
              <a:t>, 2015, </a:t>
            </a:r>
            <a:r>
              <a:rPr lang="sk-SK" dirty="0" err="1"/>
              <a:t>vol</a:t>
            </a:r>
            <a:r>
              <a:rPr lang="sk-SK" dirty="0"/>
              <a:t>. 48, no. 17, art. no. 175303. (</a:t>
            </a:r>
            <a:r>
              <a:rPr lang="sk-SK" b="1" dirty="0"/>
              <a:t>2.721 - IF2014)</a:t>
            </a:r>
            <a:r>
              <a:rPr lang="sk-SK" dirty="0"/>
              <a:t>. (2015 - </a:t>
            </a: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Contents</a:t>
            </a:r>
            <a:r>
              <a:rPr lang="sk-SK" dirty="0"/>
              <a:t>). ISSN 0022-3727. Typ: </a:t>
            </a:r>
            <a:r>
              <a:rPr lang="sk-SK" b="1" dirty="0" smtClean="0"/>
              <a:t>ADCA (</a:t>
            </a:r>
            <a:r>
              <a:rPr lang="sk-SK" b="1" dirty="0" smtClean="0">
                <a:solidFill>
                  <a:srgbClr val="FF0000"/>
                </a:solidFill>
              </a:rPr>
              <a:t>1 WOS citácia</a:t>
            </a:r>
            <a:r>
              <a:rPr lang="sk-SK" b="1" dirty="0" smtClean="0"/>
              <a:t>)</a:t>
            </a:r>
          </a:p>
          <a:p>
            <a:pPr lvl="0"/>
            <a:endParaRPr lang="sk-SK" b="1" dirty="0" smtClean="0"/>
          </a:p>
          <a:p>
            <a:pPr marL="355600" lvl="0" indent="-355600">
              <a:buAutoNum type="arabicPeriod" startAt="2"/>
            </a:pPr>
            <a:r>
              <a:rPr lang="sk-SK" dirty="0" smtClean="0"/>
              <a:t>RAJŇÁK</a:t>
            </a:r>
            <a:r>
              <a:rPr lang="sk-SK" dirty="0"/>
              <a:t>, Michal - PETRENKO, Viktor I. - AVDEEV, </a:t>
            </a:r>
            <a:r>
              <a:rPr lang="sk-SK" dirty="0" err="1"/>
              <a:t>Mikhail</a:t>
            </a:r>
            <a:r>
              <a:rPr lang="sk-SK" dirty="0"/>
              <a:t> V. - IVANKOV, I. - FEOKTYSOV, A. - DOLNÍK, Bystrík - KURIMSKÝ, Juraj - KOPČANSKÝ, Peter - TIMKO, Milan. </a:t>
            </a:r>
            <a:r>
              <a:rPr lang="sk-SK" dirty="0" err="1"/>
              <a:t>Direct</a:t>
            </a:r>
            <a:r>
              <a:rPr lang="sk-SK" dirty="0"/>
              <a:t> </a:t>
            </a:r>
            <a:r>
              <a:rPr lang="sk-SK" dirty="0" err="1"/>
              <a:t>observation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electric</a:t>
            </a:r>
            <a:r>
              <a:rPr lang="sk-SK" dirty="0"/>
              <a:t> </a:t>
            </a:r>
            <a:r>
              <a:rPr lang="sk-SK" dirty="0" err="1"/>
              <a:t>field</a:t>
            </a:r>
            <a:r>
              <a:rPr lang="sk-SK" dirty="0"/>
              <a:t> </a:t>
            </a:r>
            <a:r>
              <a:rPr lang="sk-SK" dirty="0" err="1"/>
              <a:t>induced</a:t>
            </a:r>
            <a:r>
              <a:rPr lang="sk-SK" dirty="0"/>
              <a:t> </a:t>
            </a:r>
            <a:r>
              <a:rPr lang="sk-SK" dirty="0" err="1"/>
              <a:t>pattern</a:t>
            </a:r>
            <a:r>
              <a:rPr lang="sk-SK" dirty="0"/>
              <a:t> </a:t>
            </a:r>
            <a:r>
              <a:rPr lang="sk-SK" dirty="0" err="1"/>
              <a:t>formation</a:t>
            </a:r>
            <a:r>
              <a:rPr lang="sk-SK" dirty="0"/>
              <a:t> and </a:t>
            </a:r>
            <a:r>
              <a:rPr lang="sk-SK" dirty="0" err="1"/>
              <a:t>particle</a:t>
            </a:r>
            <a:r>
              <a:rPr lang="sk-SK" dirty="0"/>
              <a:t> </a:t>
            </a:r>
            <a:r>
              <a:rPr lang="sk-SK" dirty="0" err="1"/>
              <a:t>aggregation</a:t>
            </a:r>
            <a:r>
              <a:rPr lang="sk-SK" dirty="0"/>
              <a:t> in </a:t>
            </a:r>
            <a:r>
              <a:rPr lang="sk-SK" dirty="0" err="1"/>
              <a:t>ferrofluids</a:t>
            </a:r>
            <a:r>
              <a:rPr lang="sk-SK" dirty="0"/>
              <a:t>. In </a:t>
            </a:r>
            <a:r>
              <a:rPr lang="sk-SK" b="1" dirty="0" err="1"/>
              <a:t>Applied</a:t>
            </a:r>
            <a:r>
              <a:rPr lang="sk-SK" b="1" dirty="0"/>
              <a:t> </a:t>
            </a:r>
            <a:r>
              <a:rPr lang="sk-SK" b="1" dirty="0" err="1"/>
              <a:t>Physics</a:t>
            </a:r>
            <a:r>
              <a:rPr lang="sk-SK" b="1" dirty="0"/>
              <a:t> </a:t>
            </a:r>
            <a:r>
              <a:rPr lang="sk-SK" b="1" dirty="0" err="1"/>
              <a:t>Letters</a:t>
            </a:r>
            <a:r>
              <a:rPr lang="sk-SK" dirty="0"/>
              <a:t>, 2015, </a:t>
            </a:r>
            <a:r>
              <a:rPr lang="sk-SK" dirty="0" err="1"/>
              <a:t>vol</a:t>
            </a:r>
            <a:r>
              <a:rPr lang="sk-SK" dirty="0"/>
              <a:t>. 107, no. 7, art. no. 073108. </a:t>
            </a:r>
            <a:r>
              <a:rPr lang="sk-SK" b="1" dirty="0"/>
              <a:t>(3.302 - IF2014)</a:t>
            </a:r>
            <a:r>
              <a:rPr lang="sk-SK" dirty="0"/>
              <a:t>. (2015 - </a:t>
            </a: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Contents</a:t>
            </a:r>
            <a:r>
              <a:rPr lang="sk-SK" dirty="0"/>
              <a:t>, WOS, SCOPUS). ISSN 0003-6951. Typ: </a:t>
            </a:r>
            <a:r>
              <a:rPr lang="sk-SK" b="1" dirty="0" smtClean="0"/>
              <a:t>ADCA (</a:t>
            </a:r>
            <a:r>
              <a:rPr lang="sk-SK" b="1" dirty="0" smtClean="0">
                <a:solidFill>
                  <a:srgbClr val="FF0000"/>
                </a:solidFill>
              </a:rPr>
              <a:t>0 </a:t>
            </a:r>
            <a:r>
              <a:rPr lang="sk-SK" b="1" dirty="0">
                <a:solidFill>
                  <a:srgbClr val="FF0000"/>
                </a:solidFill>
              </a:rPr>
              <a:t>WOS </a:t>
            </a:r>
            <a:r>
              <a:rPr lang="sk-SK" b="1" dirty="0" smtClean="0">
                <a:solidFill>
                  <a:srgbClr val="FF0000"/>
                </a:solidFill>
              </a:rPr>
              <a:t>citácií</a:t>
            </a:r>
            <a:r>
              <a:rPr lang="sk-SK" b="1" dirty="0" smtClean="0"/>
              <a:t>)</a:t>
            </a:r>
          </a:p>
          <a:p>
            <a:pPr lvl="0"/>
            <a:endParaRPr lang="sk-SK" b="1" dirty="0" smtClean="0"/>
          </a:p>
          <a:p>
            <a:pPr marL="355600" indent="-355600"/>
            <a:r>
              <a:rPr lang="sk-SK" dirty="0" smtClean="0"/>
              <a:t>3.   RAJŇÁK</a:t>
            </a:r>
            <a:r>
              <a:rPr lang="sk-SK" dirty="0"/>
              <a:t>, Michal - KOPČANSKÝ, Peter - GDOVINOVÁ, Veronika - ZÁVIŠOVÁ, Vlasta - ANTAL, </a:t>
            </a:r>
            <a:r>
              <a:rPr lang="sk-SK" dirty="0" err="1"/>
              <a:t>Iryna</a:t>
            </a:r>
            <a:r>
              <a:rPr lang="sk-SK" dirty="0"/>
              <a:t> - KURIMSKÝ, Juraj - DOLNÍK, Bystrík - JADZYN, </a:t>
            </a:r>
            <a:r>
              <a:rPr lang="sk-SK" dirty="0" err="1"/>
              <a:t>Jan</a:t>
            </a:r>
            <a:r>
              <a:rPr lang="sk-SK" dirty="0"/>
              <a:t> - TOMAŠOVIČOVÁ, Natália - KONERACKÁ, Martina - TIMKO, Milan. </a:t>
            </a:r>
            <a:r>
              <a:rPr lang="sk-SK" dirty="0" err="1"/>
              <a:t>Dielectric</a:t>
            </a:r>
            <a:r>
              <a:rPr lang="sk-SK" dirty="0"/>
              <a:t> </a:t>
            </a:r>
            <a:r>
              <a:rPr lang="sk-SK" dirty="0" err="1"/>
              <a:t>Spectroscopy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Ferronematics</a:t>
            </a:r>
            <a:r>
              <a:rPr lang="sk-SK" dirty="0"/>
              <a:t> </a:t>
            </a:r>
            <a:r>
              <a:rPr lang="sk-SK" dirty="0" err="1"/>
              <a:t>Based</a:t>
            </a:r>
            <a:r>
              <a:rPr lang="sk-SK" dirty="0"/>
              <a:t> on 6CHBT </a:t>
            </a:r>
            <a:r>
              <a:rPr lang="sk-SK" dirty="0" err="1"/>
              <a:t>Liquid</a:t>
            </a:r>
            <a:r>
              <a:rPr lang="sk-SK" dirty="0"/>
              <a:t> </a:t>
            </a:r>
            <a:r>
              <a:rPr lang="sk-SK" dirty="0" err="1"/>
              <a:t>Crystal</a:t>
            </a:r>
            <a:r>
              <a:rPr lang="sk-SK" dirty="0"/>
              <a:t>. In </a:t>
            </a:r>
            <a:r>
              <a:rPr lang="sk-SK" b="1" dirty="0" err="1"/>
              <a:t>Molecular</a:t>
            </a:r>
            <a:r>
              <a:rPr lang="sk-SK" b="1" dirty="0"/>
              <a:t> </a:t>
            </a:r>
            <a:r>
              <a:rPr lang="sk-SK" b="1" dirty="0" err="1"/>
              <a:t>Crystals</a:t>
            </a:r>
            <a:r>
              <a:rPr lang="sk-SK" b="1" dirty="0"/>
              <a:t> and </a:t>
            </a:r>
            <a:r>
              <a:rPr lang="sk-SK" b="1" dirty="0" err="1"/>
              <a:t>Liquid</a:t>
            </a:r>
            <a:r>
              <a:rPr lang="sk-SK" b="1" dirty="0"/>
              <a:t> </a:t>
            </a:r>
            <a:r>
              <a:rPr lang="sk-SK" b="1" dirty="0" err="1"/>
              <a:t>Crystals</a:t>
            </a:r>
            <a:r>
              <a:rPr lang="sk-SK" dirty="0"/>
              <a:t>, 2015, </a:t>
            </a:r>
            <a:r>
              <a:rPr lang="sk-SK" dirty="0" err="1"/>
              <a:t>vol</a:t>
            </a:r>
            <a:r>
              <a:rPr lang="sk-SK" dirty="0"/>
              <a:t>. 611, no. 1, p. 40-48. (0.493 - IF2014). (2015 - </a:t>
            </a: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Contents</a:t>
            </a:r>
            <a:r>
              <a:rPr lang="sk-SK" dirty="0"/>
              <a:t>, WOS, SCOPUS). ISSN 1542-1406. Typ: </a:t>
            </a:r>
            <a:r>
              <a:rPr lang="sk-SK" b="1" dirty="0" smtClean="0"/>
              <a:t>ADCA </a:t>
            </a:r>
            <a:r>
              <a:rPr lang="sk-SK" b="1" dirty="0"/>
              <a:t>(</a:t>
            </a:r>
            <a:r>
              <a:rPr lang="sk-SK" b="1" dirty="0">
                <a:solidFill>
                  <a:srgbClr val="FF0000"/>
                </a:solidFill>
              </a:rPr>
              <a:t>0 WOS citácií</a:t>
            </a:r>
            <a:r>
              <a:rPr lang="sk-SK" b="1" dirty="0" smtClean="0"/>
              <a:t>)</a:t>
            </a:r>
          </a:p>
          <a:p>
            <a:pPr marL="355600" lvl="0" indent="-355600"/>
            <a:endParaRPr lang="sk-SK" dirty="0"/>
          </a:p>
          <a:p>
            <a:pPr marL="355600" lvl="0" indent="-355600">
              <a:buAutoNum type="arabicPeriod" startAt="2"/>
            </a:pPr>
            <a:endParaRPr lang="sk-SK" b="1" dirty="0" smtClean="0"/>
          </a:p>
          <a:p>
            <a:pPr lvl="0"/>
            <a:endParaRPr lang="sk-SK" b="1" dirty="0" smtClean="0"/>
          </a:p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3871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107504" y="44624"/>
            <a:ext cx="9036496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>
                <a:solidFill>
                  <a:srgbClr val="FF0000"/>
                </a:solidFill>
              </a:rPr>
              <a:t>Zoznam </a:t>
            </a:r>
            <a:r>
              <a:rPr lang="sk-SK" sz="2000" b="1" dirty="0" smtClean="0">
                <a:solidFill>
                  <a:srgbClr val="FF0000"/>
                </a:solidFill>
              </a:rPr>
              <a:t>publikácií (2012-2015) – technické aplikácie MK</a:t>
            </a:r>
            <a:endParaRPr lang="sk-SK" sz="2000" dirty="0">
              <a:solidFill>
                <a:srgbClr val="FF0000"/>
              </a:solidFill>
            </a:endParaRPr>
          </a:p>
          <a:p>
            <a:r>
              <a:rPr lang="sk-SK" b="1" dirty="0">
                <a:solidFill>
                  <a:srgbClr val="FF0000"/>
                </a:solidFill>
              </a:rPr>
              <a:t>ADCA</a:t>
            </a:r>
            <a:r>
              <a:rPr lang="sk-SK" b="1" dirty="0"/>
              <a:t> Vedecké práce v zahraničných </a:t>
            </a:r>
            <a:r>
              <a:rPr lang="sk-SK" b="1" dirty="0" err="1"/>
              <a:t>karentovaných</a:t>
            </a:r>
            <a:r>
              <a:rPr lang="sk-SK" b="1" dirty="0"/>
              <a:t> časopisoch </a:t>
            </a:r>
            <a:r>
              <a:rPr lang="sk-SK" b="1" dirty="0" err="1" smtClean="0"/>
              <a:t>impaktovaných</a:t>
            </a:r>
            <a:endParaRPr lang="sk-SK" b="1" dirty="0" smtClean="0"/>
          </a:p>
          <a:p>
            <a:endParaRPr lang="sk-SK" dirty="0"/>
          </a:p>
          <a:p>
            <a:pPr marL="355600" lvl="0" indent="-355600"/>
            <a:r>
              <a:rPr lang="sk-SK" dirty="0" smtClean="0"/>
              <a:t>4.   KURIMSKÝ</a:t>
            </a:r>
            <a:r>
              <a:rPr lang="sk-SK" dirty="0"/>
              <a:t>, Juraj - DOLNÍK, Bystrík - MARTON, Karol - KOLCUN, M. - TOMČO, Ladislav - RAJŇÁK, Michal - TIMKO, Milan - KOPČANSKÝ, Peter.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Investigation</a:t>
            </a:r>
            <a:r>
              <a:rPr lang="sk-SK" dirty="0"/>
              <a:t> on </a:t>
            </a:r>
            <a:r>
              <a:rPr lang="sk-SK" dirty="0" err="1"/>
              <a:t>the</a:t>
            </a:r>
            <a:r>
              <a:rPr lang="sk-SK" dirty="0"/>
              <a:t> E-J </a:t>
            </a:r>
            <a:r>
              <a:rPr lang="sk-SK" dirty="0" err="1"/>
              <a:t>Characteristics</a:t>
            </a:r>
            <a:r>
              <a:rPr lang="sk-SK" dirty="0"/>
              <a:t> and </a:t>
            </a:r>
            <a:r>
              <a:rPr lang="sk-SK" dirty="0" err="1"/>
              <a:t>the</a:t>
            </a:r>
            <a:r>
              <a:rPr lang="sk-SK" dirty="0"/>
              <a:t> Role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Nanoparticle</a:t>
            </a:r>
            <a:r>
              <a:rPr lang="sk-SK" dirty="0"/>
              <a:t> </a:t>
            </a:r>
            <a:r>
              <a:rPr lang="sk-SK" dirty="0" err="1"/>
              <a:t>Concentration</a:t>
            </a:r>
            <a:r>
              <a:rPr lang="sk-SK" dirty="0"/>
              <a:t> in </a:t>
            </a:r>
            <a:r>
              <a:rPr lang="sk-SK" dirty="0" err="1"/>
              <a:t>Weakly</a:t>
            </a:r>
            <a:r>
              <a:rPr lang="sk-SK" dirty="0"/>
              <a:t> </a:t>
            </a:r>
            <a:r>
              <a:rPr lang="sk-SK" dirty="0" err="1"/>
              <a:t>Polar</a:t>
            </a:r>
            <a:r>
              <a:rPr lang="sk-SK" dirty="0"/>
              <a:t> </a:t>
            </a:r>
            <a:r>
              <a:rPr lang="sk-SK" dirty="0" err="1"/>
              <a:t>Magnetic</a:t>
            </a:r>
            <a:r>
              <a:rPr lang="sk-SK" dirty="0"/>
              <a:t> </a:t>
            </a:r>
            <a:r>
              <a:rPr lang="sk-SK" dirty="0" err="1"/>
              <a:t>Fluids</a:t>
            </a:r>
            <a:r>
              <a:rPr lang="sk-SK" dirty="0"/>
              <a:t>. In </a:t>
            </a:r>
            <a:r>
              <a:rPr lang="sk-SK" b="1" dirty="0"/>
              <a:t>Acta </a:t>
            </a:r>
            <a:r>
              <a:rPr lang="sk-SK" b="1" dirty="0" err="1"/>
              <a:t>Physica</a:t>
            </a:r>
            <a:r>
              <a:rPr lang="sk-SK" b="1" dirty="0"/>
              <a:t> </a:t>
            </a:r>
            <a:r>
              <a:rPr lang="sk-SK" b="1" dirty="0" err="1"/>
              <a:t>Polonica</a:t>
            </a:r>
            <a:r>
              <a:rPr lang="sk-SK" b="1" dirty="0"/>
              <a:t> A</a:t>
            </a:r>
            <a:r>
              <a:rPr lang="sk-SK" dirty="0"/>
              <a:t>, 2014, </a:t>
            </a:r>
            <a:r>
              <a:rPr lang="sk-SK" dirty="0" err="1"/>
              <a:t>vol</a:t>
            </a:r>
            <a:r>
              <a:rPr lang="sk-SK" dirty="0"/>
              <a:t>. 126, no. 1, p. 246-247. (0.604 - IF2013). (2014 - </a:t>
            </a: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Contents</a:t>
            </a:r>
            <a:r>
              <a:rPr lang="sk-SK" dirty="0"/>
              <a:t>, WOS, SCOPUS). ISSN 1898-794X. Typ: </a:t>
            </a:r>
            <a:r>
              <a:rPr lang="sk-SK" b="1" dirty="0" smtClean="0"/>
              <a:t>ADCA (</a:t>
            </a:r>
            <a:r>
              <a:rPr lang="sk-SK" b="1" dirty="0" smtClean="0">
                <a:solidFill>
                  <a:srgbClr val="FF0000"/>
                </a:solidFill>
              </a:rPr>
              <a:t>1 </a:t>
            </a:r>
            <a:r>
              <a:rPr lang="sk-SK" b="1" dirty="0">
                <a:solidFill>
                  <a:srgbClr val="FF0000"/>
                </a:solidFill>
              </a:rPr>
              <a:t>WOS </a:t>
            </a:r>
            <a:r>
              <a:rPr lang="sk-SK" b="1" dirty="0" smtClean="0">
                <a:solidFill>
                  <a:srgbClr val="FF0000"/>
                </a:solidFill>
              </a:rPr>
              <a:t>citácia</a:t>
            </a:r>
            <a:r>
              <a:rPr lang="sk-SK" b="1" dirty="0" smtClean="0"/>
              <a:t>)</a:t>
            </a:r>
            <a:endParaRPr lang="sk-SK" dirty="0"/>
          </a:p>
          <a:p>
            <a:pPr lvl="0"/>
            <a:endParaRPr lang="sk-SK" b="1" dirty="0" smtClean="0"/>
          </a:p>
          <a:p>
            <a:pPr marL="355600" indent="-355600"/>
            <a:r>
              <a:rPr lang="sk-SK" dirty="0" smtClean="0"/>
              <a:t>5.   RAJŇÁK</a:t>
            </a:r>
            <a:r>
              <a:rPr lang="sk-SK" dirty="0"/>
              <a:t>, Michal - KURIMSKÝ, Juraj - DOLNÍK, Bystrík - MARTON, Karol - TOMČO, Ladislav - MOLČAN, Matúš - KOPČANSKÝ, Peter - TIMKO, Milan. </a:t>
            </a:r>
            <a:r>
              <a:rPr lang="sk-SK" dirty="0" err="1"/>
              <a:t>Influence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Magnetic</a:t>
            </a:r>
            <a:r>
              <a:rPr lang="sk-SK" dirty="0"/>
              <a:t> </a:t>
            </a:r>
            <a:r>
              <a:rPr lang="sk-SK" dirty="0" err="1"/>
              <a:t>Field</a:t>
            </a:r>
            <a:r>
              <a:rPr lang="sk-SK" dirty="0"/>
              <a:t> on </a:t>
            </a:r>
            <a:r>
              <a:rPr lang="sk-SK" dirty="0" err="1"/>
              <a:t>Dielectric</a:t>
            </a:r>
            <a:r>
              <a:rPr lang="sk-SK" dirty="0"/>
              <a:t> </a:t>
            </a:r>
            <a:r>
              <a:rPr lang="sk-SK" dirty="0" err="1"/>
              <a:t>Breakdown</a:t>
            </a:r>
            <a:r>
              <a:rPr lang="sk-SK" dirty="0"/>
              <a:t> in </a:t>
            </a:r>
            <a:r>
              <a:rPr lang="sk-SK" dirty="0" err="1"/>
              <a:t>Transformer</a:t>
            </a:r>
            <a:r>
              <a:rPr lang="sk-SK" dirty="0"/>
              <a:t> </a:t>
            </a:r>
            <a:r>
              <a:rPr lang="sk-SK" dirty="0" err="1"/>
              <a:t>Oil</a:t>
            </a:r>
            <a:r>
              <a:rPr lang="sk-SK" dirty="0"/>
              <a:t> </a:t>
            </a:r>
            <a:r>
              <a:rPr lang="sk-SK" dirty="0" err="1"/>
              <a:t>Based</a:t>
            </a:r>
            <a:r>
              <a:rPr lang="sk-SK" dirty="0"/>
              <a:t> </a:t>
            </a:r>
            <a:r>
              <a:rPr lang="sk-SK" dirty="0" err="1"/>
              <a:t>Ferrofluids</a:t>
            </a:r>
            <a:r>
              <a:rPr lang="sk-SK" dirty="0"/>
              <a:t>. In </a:t>
            </a:r>
            <a:r>
              <a:rPr lang="sk-SK" b="1" dirty="0"/>
              <a:t>Acta </a:t>
            </a:r>
            <a:r>
              <a:rPr lang="sk-SK" b="1" dirty="0" err="1"/>
              <a:t>Physica</a:t>
            </a:r>
            <a:r>
              <a:rPr lang="sk-SK" b="1" dirty="0"/>
              <a:t> </a:t>
            </a:r>
            <a:r>
              <a:rPr lang="sk-SK" b="1" dirty="0" err="1"/>
              <a:t>Polonica</a:t>
            </a:r>
            <a:r>
              <a:rPr lang="sk-SK" b="1" dirty="0"/>
              <a:t> A</a:t>
            </a:r>
            <a:r>
              <a:rPr lang="sk-SK" dirty="0"/>
              <a:t>, 2014, </a:t>
            </a:r>
            <a:r>
              <a:rPr lang="sk-SK" dirty="0" err="1"/>
              <a:t>vol</a:t>
            </a:r>
            <a:r>
              <a:rPr lang="sk-SK" dirty="0"/>
              <a:t>. 126, no. 1, p. 248-249. (0.604 - IF2013). (2014 - </a:t>
            </a: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Contents</a:t>
            </a:r>
            <a:r>
              <a:rPr lang="sk-SK" dirty="0"/>
              <a:t>, WOS, SCOPUS). ISSN 1898-794X. Typ: </a:t>
            </a:r>
            <a:r>
              <a:rPr lang="sk-SK" b="1" dirty="0" smtClean="0"/>
              <a:t>ADCA </a:t>
            </a:r>
            <a:r>
              <a:rPr lang="sk-SK" b="1" dirty="0"/>
              <a:t>(</a:t>
            </a:r>
            <a:r>
              <a:rPr lang="sk-SK" b="1" dirty="0">
                <a:solidFill>
                  <a:srgbClr val="FF0000"/>
                </a:solidFill>
              </a:rPr>
              <a:t>0 WOS citácií</a:t>
            </a:r>
            <a:r>
              <a:rPr lang="sk-SK" b="1" dirty="0"/>
              <a:t>)</a:t>
            </a:r>
          </a:p>
          <a:p>
            <a:pPr lvl="0"/>
            <a:endParaRPr lang="sk-SK" b="1" dirty="0" smtClean="0"/>
          </a:p>
          <a:p>
            <a:pPr marL="355600" indent="-355600"/>
            <a:r>
              <a:rPr lang="sk-SK" dirty="0" smtClean="0"/>
              <a:t>6.   RAJŇÁK</a:t>
            </a:r>
            <a:r>
              <a:rPr lang="sk-SK" dirty="0"/>
              <a:t>, Michal - KURIMSKÝ, Juraj - DOLNÍK, Bystrík - KOPČANSKÝ, Peter - TOMAŠOVIČOVÁ, Natália - TACULESCU-MOACA, </a:t>
            </a:r>
            <a:r>
              <a:rPr lang="sk-SK" dirty="0" err="1"/>
              <a:t>Elana</a:t>
            </a:r>
            <a:r>
              <a:rPr lang="sk-SK" dirty="0"/>
              <a:t> </a:t>
            </a:r>
            <a:r>
              <a:rPr lang="sk-SK" dirty="0" err="1"/>
              <a:t>Alina</a:t>
            </a:r>
            <a:r>
              <a:rPr lang="sk-SK" dirty="0"/>
              <a:t> - TIMKO, Milan. </a:t>
            </a:r>
            <a:r>
              <a:rPr lang="sk-SK" dirty="0" err="1"/>
              <a:t>Dielectric-spectroscopy</a:t>
            </a:r>
            <a:r>
              <a:rPr lang="sk-SK" dirty="0"/>
              <a:t> </a:t>
            </a:r>
            <a:r>
              <a:rPr lang="sk-SK" dirty="0" err="1"/>
              <a:t>approach</a:t>
            </a:r>
            <a:r>
              <a:rPr lang="sk-SK" dirty="0"/>
              <a:t> to </a:t>
            </a:r>
            <a:r>
              <a:rPr lang="sk-SK" dirty="0" err="1"/>
              <a:t>ferrofluid</a:t>
            </a:r>
            <a:r>
              <a:rPr lang="sk-SK" dirty="0"/>
              <a:t> </a:t>
            </a:r>
            <a:r>
              <a:rPr lang="sk-SK" dirty="0" err="1"/>
              <a:t>nanoparticle</a:t>
            </a:r>
            <a:r>
              <a:rPr lang="sk-SK" dirty="0"/>
              <a:t> </a:t>
            </a:r>
            <a:r>
              <a:rPr lang="sk-SK" dirty="0" err="1"/>
              <a:t>clustering</a:t>
            </a:r>
            <a:r>
              <a:rPr lang="sk-SK" dirty="0"/>
              <a:t> </a:t>
            </a:r>
            <a:r>
              <a:rPr lang="sk-SK" dirty="0" err="1"/>
              <a:t>induced</a:t>
            </a:r>
            <a:r>
              <a:rPr lang="sk-SK" dirty="0"/>
              <a:t> by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external</a:t>
            </a:r>
            <a:r>
              <a:rPr lang="sk-SK" dirty="0"/>
              <a:t> </a:t>
            </a:r>
            <a:r>
              <a:rPr lang="sk-SK" dirty="0" err="1"/>
              <a:t>electric</a:t>
            </a:r>
            <a:r>
              <a:rPr lang="sk-SK" dirty="0"/>
              <a:t> </a:t>
            </a:r>
            <a:r>
              <a:rPr lang="sk-SK" dirty="0" err="1"/>
              <a:t>field</a:t>
            </a:r>
            <a:r>
              <a:rPr lang="sk-SK" dirty="0"/>
              <a:t>. In </a:t>
            </a:r>
            <a:r>
              <a:rPr lang="sk-SK" b="1" dirty="0" err="1"/>
              <a:t>Physical</a:t>
            </a:r>
            <a:r>
              <a:rPr lang="sk-SK" b="1" dirty="0"/>
              <a:t> </a:t>
            </a:r>
            <a:r>
              <a:rPr lang="sk-SK" b="1" dirty="0" err="1"/>
              <a:t>Review</a:t>
            </a:r>
            <a:r>
              <a:rPr lang="sk-SK" b="1" dirty="0"/>
              <a:t> E</a:t>
            </a:r>
            <a:r>
              <a:rPr lang="sk-SK" dirty="0"/>
              <a:t>. </a:t>
            </a:r>
            <a:r>
              <a:rPr lang="sk-SK" dirty="0" err="1"/>
              <a:t>Statistical</a:t>
            </a:r>
            <a:r>
              <a:rPr lang="sk-SK" dirty="0"/>
              <a:t>, </a:t>
            </a:r>
            <a:r>
              <a:rPr lang="sk-SK" dirty="0" err="1"/>
              <a:t>Nonlinear</a:t>
            </a:r>
            <a:r>
              <a:rPr lang="sk-SK" dirty="0"/>
              <a:t> and Soft </a:t>
            </a:r>
            <a:r>
              <a:rPr lang="sk-SK" dirty="0" err="1"/>
              <a:t>Matter</a:t>
            </a:r>
            <a:r>
              <a:rPr lang="sk-SK" dirty="0"/>
              <a:t> </a:t>
            </a:r>
            <a:r>
              <a:rPr lang="sk-SK" dirty="0" err="1"/>
              <a:t>Physics</a:t>
            </a:r>
            <a:r>
              <a:rPr lang="sk-SK" dirty="0"/>
              <a:t>, 2014, </a:t>
            </a:r>
            <a:r>
              <a:rPr lang="sk-SK" dirty="0" err="1"/>
              <a:t>vol</a:t>
            </a:r>
            <a:r>
              <a:rPr lang="sk-SK" dirty="0"/>
              <a:t>. 90, no. 3, art. no. 032310. </a:t>
            </a:r>
            <a:r>
              <a:rPr lang="sk-SK" b="1" dirty="0"/>
              <a:t>(2.326 - IF2013</a:t>
            </a:r>
            <a:r>
              <a:rPr lang="sk-SK" dirty="0"/>
              <a:t>). (2014 - </a:t>
            </a: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Contents</a:t>
            </a:r>
            <a:r>
              <a:rPr lang="sk-SK" dirty="0"/>
              <a:t>, WOS, SCOPUS). ISSN 1539-3755. Typ: </a:t>
            </a:r>
            <a:r>
              <a:rPr lang="sk-SK" b="1" dirty="0" smtClean="0"/>
              <a:t>ADCA (</a:t>
            </a:r>
            <a:r>
              <a:rPr lang="sk-SK" b="1" dirty="0" smtClean="0">
                <a:solidFill>
                  <a:srgbClr val="FF0000"/>
                </a:solidFill>
              </a:rPr>
              <a:t>1 </a:t>
            </a:r>
            <a:r>
              <a:rPr lang="sk-SK" b="1" dirty="0">
                <a:solidFill>
                  <a:srgbClr val="FF0000"/>
                </a:solidFill>
              </a:rPr>
              <a:t>WOS </a:t>
            </a:r>
            <a:r>
              <a:rPr lang="sk-SK" b="1" dirty="0" smtClean="0">
                <a:solidFill>
                  <a:srgbClr val="FF0000"/>
                </a:solidFill>
              </a:rPr>
              <a:t>citácia</a:t>
            </a:r>
            <a:r>
              <a:rPr lang="sk-SK" b="1" dirty="0" smtClean="0"/>
              <a:t>)</a:t>
            </a:r>
            <a:endParaRPr lang="sk-SK" b="1" dirty="0"/>
          </a:p>
          <a:p>
            <a:pPr marL="355600" lvl="0" indent="-355600"/>
            <a:endParaRPr lang="sk-SK" dirty="0"/>
          </a:p>
          <a:p>
            <a:pPr lvl="0"/>
            <a:endParaRPr lang="sk-SK" b="1" dirty="0" smtClean="0"/>
          </a:p>
          <a:p>
            <a:pPr lvl="0"/>
            <a:endParaRPr lang="sk-SK" b="1" dirty="0" smtClean="0"/>
          </a:p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25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07504" y="44624"/>
            <a:ext cx="9036496" cy="787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>
                <a:solidFill>
                  <a:srgbClr val="FF0000"/>
                </a:solidFill>
              </a:rPr>
              <a:t>Zoznam </a:t>
            </a:r>
            <a:r>
              <a:rPr lang="sk-SK" sz="2000" b="1" dirty="0" smtClean="0">
                <a:solidFill>
                  <a:srgbClr val="FF0000"/>
                </a:solidFill>
              </a:rPr>
              <a:t>publikácií (2012-2015) – technické aplikácie MK</a:t>
            </a:r>
            <a:endParaRPr lang="sk-SK" sz="2000" dirty="0">
              <a:solidFill>
                <a:srgbClr val="FF0000"/>
              </a:solidFill>
            </a:endParaRPr>
          </a:p>
          <a:p>
            <a:r>
              <a:rPr lang="sk-SK" b="1" dirty="0">
                <a:solidFill>
                  <a:srgbClr val="FF0000"/>
                </a:solidFill>
              </a:rPr>
              <a:t>ADCA</a:t>
            </a:r>
            <a:r>
              <a:rPr lang="sk-SK" b="1" dirty="0"/>
              <a:t> Vedecké práce v zahraničných </a:t>
            </a:r>
            <a:r>
              <a:rPr lang="sk-SK" b="1" dirty="0" err="1"/>
              <a:t>karentovaných</a:t>
            </a:r>
            <a:r>
              <a:rPr lang="sk-SK" b="1" dirty="0"/>
              <a:t> časopisoch </a:t>
            </a:r>
            <a:r>
              <a:rPr lang="sk-SK" b="1" dirty="0" err="1" smtClean="0"/>
              <a:t>impaktovaných</a:t>
            </a:r>
            <a:endParaRPr lang="sk-SK" b="1" dirty="0" smtClean="0"/>
          </a:p>
          <a:p>
            <a:endParaRPr lang="sk-SK" dirty="0"/>
          </a:p>
          <a:p>
            <a:pPr marL="355600" indent="-355600"/>
            <a:r>
              <a:rPr lang="sk-SK" dirty="0"/>
              <a:t>7</a:t>
            </a:r>
            <a:r>
              <a:rPr lang="sk-SK" dirty="0" smtClean="0"/>
              <a:t>.   TÓTHOVÁ</a:t>
            </a:r>
            <a:r>
              <a:rPr lang="sk-SK" dirty="0"/>
              <a:t>, Jana - KOVÁČ, Jozef - KOPČANSKÝ, Peter - RAJŇÁK, Michal - PAULOVIČOVÁ, Katarína - TIMKO, Milan - JÓZEFCZAK, </a:t>
            </a:r>
            <a:r>
              <a:rPr lang="sk-SK" dirty="0" err="1"/>
              <a:t>Arkadiusz</a:t>
            </a:r>
            <a:r>
              <a:rPr lang="sk-SK" dirty="0"/>
              <a:t>. </a:t>
            </a:r>
            <a:r>
              <a:rPr lang="sk-SK" dirty="0" err="1"/>
              <a:t>Viscosity</a:t>
            </a:r>
            <a:r>
              <a:rPr lang="sk-SK" dirty="0"/>
              <a:t> </a:t>
            </a:r>
            <a:r>
              <a:rPr lang="sk-SK" dirty="0" err="1"/>
              <a:t>Dependence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a </a:t>
            </a:r>
            <a:r>
              <a:rPr lang="sk-SK" dirty="0" err="1"/>
              <a:t>Magnetic</a:t>
            </a:r>
            <a:r>
              <a:rPr lang="sk-SK" dirty="0"/>
              <a:t> Fluid </a:t>
            </a:r>
            <a:r>
              <a:rPr lang="sk-SK" dirty="0" err="1"/>
              <a:t>Nanoparticles</a:t>
            </a:r>
            <a:r>
              <a:rPr lang="sk-SK" dirty="0"/>
              <a:t> </a:t>
            </a:r>
            <a:r>
              <a:rPr lang="sk-SK" dirty="0" err="1"/>
              <a:t>Concentration</a:t>
            </a:r>
            <a:r>
              <a:rPr lang="sk-SK" dirty="0"/>
              <a:t>. In </a:t>
            </a:r>
            <a:r>
              <a:rPr lang="sk-SK" b="1" dirty="0"/>
              <a:t>Acta </a:t>
            </a:r>
            <a:r>
              <a:rPr lang="sk-SK" b="1" dirty="0" err="1"/>
              <a:t>Physica</a:t>
            </a:r>
            <a:r>
              <a:rPr lang="sk-SK" b="1" dirty="0"/>
              <a:t> </a:t>
            </a:r>
            <a:r>
              <a:rPr lang="sk-SK" b="1" dirty="0" err="1"/>
              <a:t>Polonica</a:t>
            </a:r>
            <a:r>
              <a:rPr lang="sk-SK" b="1" dirty="0"/>
              <a:t> A</a:t>
            </a:r>
            <a:r>
              <a:rPr lang="sk-SK" dirty="0"/>
              <a:t>, 2014, </a:t>
            </a:r>
            <a:r>
              <a:rPr lang="sk-SK" dirty="0" err="1"/>
              <a:t>vol</a:t>
            </a:r>
            <a:r>
              <a:rPr lang="sk-SK" dirty="0"/>
              <a:t>. 126, no. 1, p. 278-279. (0.604 - IF2013). (2014 - </a:t>
            </a: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Contents</a:t>
            </a:r>
            <a:r>
              <a:rPr lang="sk-SK" dirty="0"/>
              <a:t>, WOS, SCOPUS). ISSN 1898-794X. Typ: </a:t>
            </a:r>
            <a:r>
              <a:rPr lang="sk-SK" b="1" dirty="0" smtClean="0"/>
              <a:t>ADCA </a:t>
            </a:r>
            <a:r>
              <a:rPr lang="sk-SK" b="1" dirty="0"/>
              <a:t>(</a:t>
            </a:r>
            <a:r>
              <a:rPr lang="sk-SK" b="1" dirty="0">
                <a:solidFill>
                  <a:srgbClr val="FF0000"/>
                </a:solidFill>
              </a:rPr>
              <a:t>0 WOS </a:t>
            </a:r>
            <a:r>
              <a:rPr lang="sk-SK" b="1" dirty="0" smtClean="0">
                <a:solidFill>
                  <a:srgbClr val="FF0000"/>
                </a:solidFill>
              </a:rPr>
              <a:t>citácií</a:t>
            </a:r>
            <a:r>
              <a:rPr lang="sk-SK" b="1" dirty="0" smtClean="0"/>
              <a:t>)</a:t>
            </a:r>
            <a:endParaRPr lang="sk-SK" b="1" dirty="0"/>
          </a:p>
          <a:p>
            <a:pPr lvl="0"/>
            <a:endParaRPr lang="sk-SK" b="1" dirty="0" smtClean="0"/>
          </a:p>
          <a:p>
            <a:pPr marL="355600" lvl="0" indent="-355600">
              <a:buFontTx/>
              <a:buAutoNum type="arabicPeriod" startAt="8"/>
            </a:pPr>
            <a:r>
              <a:rPr lang="sk-SK" dirty="0" smtClean="0"/>
              <a:t>MARTON</a:t>
            </a:r>
            <a:r>
              <a:rPr lang="sk-SK" dirty="0"/>
              <a:t>, Karol - TOMČO, Ladislav - CIMBALA, Roman - KIRÁLY, J. - RAJŇÁK, Michal - TIMKO, Milan - KOPČANSKÝ, Peter - KOLCUNOVÁ, I. - KURIMSKÝ, Juraj - GERMAN-SOBEK, M. </a:t>
            </a:r>
            <a:r>
              <a:rPr lang="sk-SK" dirty="0" err="1"/>
              <a:t>Magnetic</a:t>
            </a:r>
            <a:r>
              <a:rPr lang="sk-SK" dirty="0"/>
              <a:t> fluid in </a:t>
            </a:r>
            <a:r>
              <a:rPr lang="sk-SK" dirty="0" err="1"/>
              <a:t>ionizing</a:t>
            </a:r>
            <a:r>
              <a:rPr lang="sk-SK" dirty="0"/>
              <a:t> </a:t>
            </a:r>
            <a:r>
              <a:rPr lang="sk-SK" dirty="0" err="1"/>
              <a:t>electric</a:t>
            </a:r>
            <a:r>
              <a:rPr lang="sk-SK" dirty="0"/>
              <a:t> </a:t>
            </a:r>
            <a:r>
              <a:rPr lang="sk-SK" dirty="0" err="1"/>
              <a:t>field</a:t>
            </a:r>
            <a:r>
              <a:rPr lang="sk-SK" dirty="0"/>
              <a:t>. In </a:t>
            </a:r>
            <a:r>
              <a:rPr lang="sk-SK" b="1" dirty="0" err="1"/>
              <a:t>Journal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Electrostatics</a:t>
            </a:r>
            <a:r>
              <a:rPr lang="sk-SK" dirty="0"/>
              <a:t>, 2013, vol.71, no. 3, p. 467-470. (1.000 - IF2012). (2013 - </a:t>
            </a: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Contents</a:t>
            </a:r>
            <a:r>
              <a:rPr lang="sk-SK" dirty="0"/>
              <a:t>, WOS, SCOPUS). ISSN 0304-3886. Typ: </a:t>
            </a:r>
            <a:r>
              <a:rPr lang="sk-SK" b="1" dirty="0" smtClean="0"/>
              <a:t>ADCA (</a:t>
            </a:r>
            <a:r>
              <a:rPr lang="sk-SK" b="1" dirty="0" smtClean="0">
                <a:solidFill>
                  <a:srgbClr val="FF0000"/>
                </a:solidFill>
              </a:rPr>
              <a:t>6 </a:t>
            </a:r>
            <a:r>
              <a:rPr lang="sk-SK" b="1" dirty="0">
                <a:solidFill>
                  <a:srgbClr val="FF0000"/>
                </a:solidFill>
              </a:rPr>
              <a:t>WOS citácií</a:t>
            </a:r>
            <a:r>
              <a:rPr lang="sk-SK" b="1" dirty="0" smtClean="0"/>
              <a:t>)</a:t>
            </a:r>
          </a:p>
          <a:p>
            <a:endParaRPr lang="sk-SK" b="1" dirty="0" smtClean="0"/>
          </a:p>
          <a:p>
            <a:pPr marL="355600" lvl="0" indent="-355600">
              <a:buFontTx/>
              <a:buAutoNum type="arabicPeriod" startAt="8"/>
            </a:pPr>
            <a:r>
              <a:rPr lang="sk-SK" dirty="0"/>
              <a:t>RAJŇÁK, Michal - KURIMSKÝ, Juraj - DOLNÍK, Bystrík - MARTON, Karol - TOMČO, Ladislav - TACULESCU, A. - VÉKÁS, </a:t>
            </a:r>
            <a:r>
              <a:rPr lang="sk-SK" dirty="0" err="1"/>
              <a:t>Ladislau</a:t>
            </a:r>
            <a:r>
              <a:rPr lang="sk-SK" dirty="0"/>
              <a:t> - KOVÁČ, Jozef - VÁVRA, Ivo - TÓTHOVÁ, Jana - KOPČANSKÝ, Peter - TIMKO, Milan. </a:t>
            </a:r>
            <a:r>
              <a:rPr lang="sk-SK" dirty="0" err="1"/>
              <a:t>Dielectric</a:t>
            </a:r>
            <a:r>
              <a:rPr lang="sk-SK" dirty="0"/>
              <a:t> </a:t>
            </a:r>
            <a:r>
              <a:rPr lang="sk-SK" dirty="0" err="1"/>
              <a:t>response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transformer</a:t>
            </a:r>
            <a:r>
              <a:rPr lang="sk-SK" dirty="0"/>
              <a:t> </a:t>
            </a:r>
            <a:r>
              <a:rPr lang="sk-SK" dirty="0" err="1"/>
              <a:t>oil</a:t>
            </a:r>
            <a:r>
              <a:rPr lang="sk-SK" dirty="0"/>
              <a:t> </a:t>
            </a:r>
            <a:r>
              <a:rPr lang="sk-SK" dirty="0" err="1"/>
              <a:t>based</a:t>
            </a:r>
            <a:r>
              <a:rPr lang="sk-SK" dirty="0"/>
              <a:t> </a:t>
            </a:r>
            <a:r>
              <a:rPr lang="sk-SK" dirty="0" err="1"/>
              <a:t>ferrofluid</a:t>
            </a:r>
            <a:r>
              <a:rPr lang="sk-SK" dirty="0"/>
              <a:t> in </a:t>
            </a:r>
            <a:r>
              <a:rPr lang="sk-SK" dirty="0" err="1"/>
              <a:t>low</a:t>
            </a:r>
            <a:r>
              <a:rPr lang="sk-SK" dirty="0"/>
              <a:t> </a:t>
            </a:r>
            <a:r>
              <a:rPr lang="sk-SK" dirty="0" err="1"/>
              <a:t>frequency</a:t>
            </a:r>
            <a:r>
              <a:rPr lang="sk-SK" dirty="0"/>
              <a:t> </a:t>
            </a:r>
            <a:r>
              <a:rPr lang="sk-SK" dirty="0" err="1"/>
              <a:t>range</a:t>
            </a:r>
            <a:r>
              <a:rPr lang="sk-SK" dirty="0"/>
              <a:t>. In </a:t>
            </a:r>
            <a:r>
              <a:rPr lang="sk-SK" b="1" dirty="0" err="1"/>
              <a:t>Journal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Applied</a:t>
            </a:r>
            <a:r>
              <a:rPr lang="sk-SK" b="1" dirty="0"/>
              <a:t> </a:t>
            </a:r>
            <a:r>
              <a:rPr lang="sk-SK" b="1" dirty="0" err="1"/>
              <a:t>Physics</a:t>
            </a:r>
            <a:r>
              <a:rPr lang="sk-SK" dirty="0"/>
              <a:t>, 2013, </a:t>
            </a:r>
            <a:r>
              <a:rPr lang="sk-SK" dirty="0" err="1"/>
              <a:t>vol</a:t>
            </a:r>
            <a:r>
              <a:rPr lang="sk-SK" dirty="0"/>
              <a:t>. 114, no. 3, art. no. 034313. </a:t>
            </a:r>
            <a:r>
              <a:rPr lang="sk-SK" b="1" dirty="0"/>
              <a:t>(2.210 - IF2012). </a:t>
            </a:r>
            <a:r>
              <a:rPr lang="sk-SK" dirty="0"/>
              <a:t>(2013 - </a:t>
            </a: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Contents</a:t>
            </a:r>
            <a:r>
              <a:rPr lang="sk-SK" dirty="0"/>
              <a:t>, WOS, SCOPUS). ISSN 0021-8979. Typ: </a:t>
            </a:r>
            <a:r>
              <a:rPr lang="sk-SK" b="1" dirty="0" smtClean="0"/>
              <a:t>ADCA (</a:t>
            </a:r>
            <a:r>
              <a:rPr lang="sk-SK" b="1" dirty="0" smtClean="0">
                <a:solidFill>
                  <a:srgbClr val="FF0000"/>
                </a:solidFill>
              </a:rPr>
              <a:t>3 </a:t>
            </a:r>
            <a:r>
              <a:rPr lang="sk-SK" b="1" dirty="0">
                <a:solidFill>
                  <a:srgbClr val="FF0000"/>
                </a:solidFill>
              </a:rPr>
              <a:t>WOS </a:t>
            </a:r>
            <a:r>
              <a:rPr lang="sk-SK" b="1" dirty="0" smtClean="0">
                <a:solidFill>
                  <a:srgbClr val="FF0000"/>
                </a:solidFill>
              </a:rPr>
              <a:t>citácie</a:t>
            </a:r>
            <a:r>
              <a:rPr lang="sk-SK" b="1" dirty="0" smtClean="0"/>
              <a:t>)</a:t>
            </a:r>
            <a:endParaRPr lang="sk-SK" b="1" dirty="0"/>
          </a:p>
          <a:p>
            <a:endParaRPr lang="sk-SK" dirty="0"/>
          </a:p>
          <a:p>
            <a:pPr marL="355600" indent="-355600">
              <a:buAutoNum type="arabicPeriod" startAt="8"/>
            </a:pPr>
            <a:endParaRPr lang="sk-SK" dirty="0"/>
          </a:p>
          <a:p>
            <a:pPr lvl="0"/>
            <a:endParaRPr lang="sk-SK" b="1" dirty="0" smtClean="0"/>
          </a:p>
          <a:p>
            <a:pPr marL="355600" lvl="0" indent="-355600"/>
            <a:endParaRPr lang="sk-SK" b="1" dirty="0" smtClean="0"/>
          </a:p>
          <a:p>
            <a:pPr lvl="0"/>
            <a:endParaRPr lang="sk-SK" b="1" dirty="0" smtClean="0"/>
          </a:p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786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927</Words>
  <Application>Microsoft Office PowerPoint</Application>
  <PresentationFormat>Prezentácia na obrazovke (4:3)</PresentationFormat>
  <Paragraphs>274</Paragraphs>
  <Slides>27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33" baseType="lpstr">
      <vt:lpstr>Arial</vt:lpstr>
      <vt:lpstr>Calibri</vt:lpstr>
      <vt:lpstr>Comic Sans MS</vt:lpstr>
      <vt:lpstr>Times New Roman</vt:lpstr>
      <vt:lpstr>Wingdings</vt:lpstr>
      <vt:lpstr>Motív Office</vt:lpstr>
      <vt:lpstr>Výskum magnetických kvapalín pre elektroenergetické aplikácie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Magneto-dielectrické vlastnosti magnetických kvapalín</dc:title>
  <dc:creator>Michal</dc:creator>
  <cp:lastModifiedBy>Milan Timko</cp:lastModifiedBy>
  <cp:revision>192</cp:revision>
  <dcterms:created xsi:type="dcterms:W3CDTF">2015-11-06T21:48:21Z</dcterms:created>
  <dcterms:modified xsi:type="dcterms:W3CDTF">2016-06-02T06:47:07Z</dcterms:modified>
</cp:coreProperties>
</file>