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8" r:id="rId5"/>
    <p:sldId id="263" r:id="rId6"/>
    <p:sldId id="257" r:id="rId7"/>
    <p:sldId id="259" r:id="rId8"/>
    <p:sldId id="260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0B855-4460-40B5-AD15-411A8142D875}" type="datetimeFigureOut">
              <a:rPr lang="sk-SK" smtClean="0"/>
              <a:pPr/>
              <a:t>21. 5. 2018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05939-584B-4027-B273-7D3DEDAF2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772400" cy="1470025"/>
          </a:xfrm>
        </p:spPr>
        <p:txBody>
          <a:bodyPr/>
          <a:lstStyle/>
          <a:p>
            <a:r>
              <a:rPr lang="sk-SK" dirty="0" smtClean="0"/>
              <a:t>Celoústavné zhromaždenie  21.5.2018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odbo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054" y="0"/>
            <a:ext cx="543189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785786" y="4357694"/>
            <a:ext cx="7929618" cy="156966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sk-SK" sz="2400" dirty="0" smtClean="0"/>
              <a:t>V kolektívnej zmluve vyššieho stupňa bol pre nás naďalej dohodnutý pracovný čas 37 a ½ hodiny týždenne a základná dĺžka dovolenky navýšená o 1 týždeň. Stupnica platových taríf bola navýšená o 4,8 %, 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468" y="257628"/>
            <a:ext cx="7823622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200024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K O L E K T Í V N A   Z M L U V A</a:t>
            </a:r>
            <a:br>
              <a:rPr lang="sk-SK" dirty="0" smtClean="0"/>
            </a:br>
            <a:r>
              <a:rPr lang="sk-SK" dirty="0" smtClean="0"/>
              <a:t> na rok 2018</a:t>
            </a:r>
            <a:br>
              <a:rPr lang="sk-SK" dirty="0" smtClean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  <a:solidFill>
            <a:srgbClr val="FFC000"/>
          </a:solidFill>
        </p:spPr>
        <p:txBody>
          <a:bodyPr/>
          <a:lstStyle/>
          <a:p>
            <a:r>
              <a:rPr lang="sk-SK" b="1" dirty="0" smtClean="0"/>
              <a:t>Zásady tvorby sociálneho fondu v roku 2018</a:t>
            </a:r>
          </a:p>
          <a:p>
            <a:pPr lvl="1"/>
            <a:r>
              <a:rPr lang="sk-SK" dirty="0" smtClean="0"/>
              <a:t>povinným prídelom vo výške 1% a</a:t>
            </a:r>
          </a:p>
          <a:p>
            <a:pPr lvl="1"/>
            <a:r>
              <a:rPr lang="sk-SK" dirty="0" smtClean="0"/>
              <a:t>ďalším prídelom vo výške 0,05% zo súhrnu funkčných platov zamestnancov,  zúčtovaných zamestnancom na výplatu za bežný rok.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Zásady čerpania sociálneho fondu v roku 2018</a:t>
            </a:r>
            <a:br>
              <a:rPr lang="sk-SK" b="1" dirty="0" smtClean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  <a:noFill/>
        </p:spPr>
        <p:txBody>
          <a:bodyPr>
            <a:normAutofit fontScale="92500"/>
          </a:bodyPr>
          <a:lstStyle/>
          <a:p>
            <a:pPr lvl="2"/>
            <a:r>
              <a:rPr lang="sk-SK" b="1" dirty="0" smtClean="0"/>
              <a:t>príspevky na závodné stravovanie, </a:t>
            </a:r>
          </a:p>
          <a:p>
            <a:pPr lvl="2"/>
            <a:r>
              <a:rPr lang="sk-SK" b="1" dirty="0" smtClean="0"/>
              <a:t>spoločenské aktivity ÚEF SAV,</a:t>
            </a:r>
          </a:p>
          <a:p>
            <a:pPr lvl="2"/>
            <a:r>
              <a:rPr lang="sk-SK" b="1" dirty="0" smtClean="0"/>
              <a:t>sociálna výpomoc návratná a nenávratná, na preklenutie ťaživej finančnej situácie v rodine, pri požiari, živelnej pohrome, úmrtí rodinného príslušníka a pod.,</a:t>
            </a:r>
          </a:p>
          <a:p>
            <a:pPr lvl="2"/>
            <a:r>
              <a:rPr lang="sk-SK" b="1" dirty="0" smtClean="0"/>
              <a:t>príspevok na pracovné a životné jubileá,</a:t>
            </a: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dopravu do zamestnania a späť, </a:t>
            </a: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príspevky na kultúru, vzdelávanie, </a:t>
            </a:r>
            <a:r>
              <a:rPr lang="sk-SK" b="1" dirty="0" smtClean="0">
                <a:solidFill>
                  <a:srgbClr val="FF0000"/>
                </a:solidFill>
              </a:rPr>
              <a:t>dovolenku, šport, </a:t>
            </a:r>
            <a:endParaRPr lang="sk-SK" b="1" dirty="0" smtClean="0">
              <a:solidFill>
                <a:srgbClr val="FF0000"/>
              </a:solidFill>
            </a:endParaRP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preventívnu </a:t>
            </a:r>
            <a:r>
              <a:rPr lang="sk-SK" b="1" dirty="0" smtClean="0">
                <a:solidFill>
                  <a:srgbClr val="FF0000"/>
                </a:solidFill>
              </a:rPr>
              <a:t>zdravotnú starostlivosť, </a:t>
            </a:r>
            <a:r>
              <a:rPr lang="sk-SK" b="1" dirty="0" smtClean="0">
                <a:solidFill>
                  <a:srgbClr val="FF0000"/>
                </a:solidFill>
              </a:rPr>
              <a:t>zdravotné pomôcky, kúpeľné programy, </a:t>
            </a:r>
            <a:endParaRPr lang="sk-SK" b="1" dirty="0" smtClean="0">
              <a:solidFill>
                <a:srgbClr val="FF0000"/>
              </a:solidFill>
            </a:endParaRP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príspevky na liečenie, očkovanie, prevenciu,</a:t>
            </a: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doplnkové dôchodkové sporenie</a:t>
            </a:r>
          </a:p>
          <a:p>
            <a:pPr lvl="2"/>
            <a:endParaRPr lang="sk-SK" b="1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285720" y="428604"/>
          <a:ext cx="4000528" cy="5981059"/>
        </p:xfrm>
        <a:graphic>
          <a:graphicData uri="http://schemas.openxmlformats.org/drawingml/2006/table">
            <a:tbl>
              <a:tblPr/>
              <a:tblGrid>
                <a:gridCol w="642910"/>
                <a:gridCol w="1262881"/>
                <a:gridCol w="1313081"/>
                <a:gridCol w="781656"/>
              </a:tblGrid>
              <a:tr h="19914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"/>
                        </a:rPr>
                        <a:t>Čerpanie sociálneho </a:t>
                      </a:r>
                      <a:r>
                        <a:rPr lang="sk-SK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"/>
                        </a:rPr>
                        <a:t>fondu</a:t>
                      </a:r>
                      <a:r>
                        <a:rPr lang="sk-SK" sz="6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8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8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4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2017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6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8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latin typeface="Arial"/>
                          <a:ea typeface="Times New Roman"/>
                          <a:cs typeface="Times"/>
                        </a:rPr>
                        <a:t>Poč</a:t>
                      </a: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. Stav k 1.1 2017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8 512,52 €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u="sng">
                          <a:latin typeface="Arial"/>
                          <a:ea typeface="Times New Roman"/>
                          <a:cs typeface="Times"/>
                        </a:rPr>
                        <a:t>Príjmy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0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1%a0,05% z úhrnu funkčných platov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u="sng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"/>
                        </a:rPr>
                        <a:t>13 165,77 €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splátky pôžičiek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2 069,92 €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23 748,21 €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u="sng">
                          <a:latin typeface="Arial"/>
                          <a:ea typeface="Times New Roman"/>
                          <a:cs typeface="Times"/>
                        </a:rPr>
                        <a:t>Výdavky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Regenerácia 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pracovníkov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Príspevok na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Stravné lístky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7 911,60 €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"/>
                        </a:rPr>
                        <a:t>Príspevok na</a:t>
                      </a:r>
                      <a:endParaRPr lang="sk-SK" sz="1000" dirty="0">
                        <a:solidFill>
                          <a:schemeClr val="tx1"/>
                        </a:solidFill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"/>
                        </a:rPr>
                        <a:t>kultúrne podujatia</a:t>
                      </a:r>
                      <a:endParaRPr lang="sk-SK" sz="1000" dirty="0">
                        <a:solidFill>
                          <a:schemeClr val="tx1"/>
                        </a:solidFill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"/>
                        </a:rPr>
                        <a:t>610,00 €</a:t>
                      </a:r>
                      <a:endParaRPr lang="sk-SK" sz="1000" dirty="0">
                        <a:solidFill>
                          <a:schemeClr val="tx1"/>
                        </a:solidFill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Zdravotnícka starostlivosť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0,00 €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5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dirty="0" err="1">
                          <a:latin typeface="Times New Roman"/>
                          <a:ea typeface="Times New Roman"/>
                          <a:cs typeface="Times"/>
                        </a:rPr>
                        <a:t>Flexi</a:t>
                      </a:r>
                      <a:r>
                        <a:rPr lang="sk-SK" sz="1000" b="1" dirty="0">
                          <a:latin typeface="Times New Roman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sk-SK" sz="1000" b="1" dirty="0" err="1">
                          <a:latin typeface="Times New Roman"/>
                          <a:ea typeface="Times New Roman"/>
                          <a:cs typeface="Times"/>
                        </a:rPr>
                        <a:t>pass</a:t>
                      </a:r>
                      <a:r>
                        <a:rPr lang="sk-SK" sz="1000" b="1" dirty="0">
                          <a:latin typeface="Times New Roman"/>
                          <a:ea typeface="Times New Roman"/>
                          <a:cs typeface="Times"/>
                        </a:rPr>
                        <a:t> v hodnote 30€ pre každého zamestnanca 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3 265,51 €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Spoločenské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aktivity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1 400,00 €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13 187,11 €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Príspevok na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Sociálna výpomoc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nenávratná pôžička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návratná 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3 320,00 €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Dôchodkové pripoistenie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352,00 €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3 672,00 €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Príspevok na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Arial"/>
                          <a:ea typeface="Times New Roman"/>
                          <a:cs typeface="Times"/>
                        </a:rPr>
                        <a:t>prac. a živ. jubileá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50. narodeniny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4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800,00 €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1. odchod do dôchodku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1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200,00 €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25 odprac. Rokov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3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600,00 €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1 600,00 €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Iné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Pitný režim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686,44 €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5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686,44 €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Celkom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Arial"/>
                          <a:ea typeface="Times New Roman"/>
                          <a:cs typeface="Times"/>
                        </a:rPr>
                        <a:t>19 145,55 €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214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>
                          <a:latin typeface="Arial"/>
                          <a:ea typeface="Times New Roman"/>
                          <a:cs typeface="Times"/>
                        </a:rPr>
                        <a:t>ostatok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Arial"/>
                          <a:ea typeface="Times New Roman"/>
                          <a:cs typeface="Times"/>
                        </a:rPr>
                        <a:t>4 602,66 €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27931" marR="279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4286248" y="428604"/>
          <a:ext cx="4714877" cy="5281793"/>
        </p:xfrm>
        <a:graphic>
          <a:graphicData uri="http://schemas.openxmlformats.org/drawingml/2006/table">
            <a:tbl>
              <a:tblPr/>
              <a:tblGrid>
                <a:gridCol w="428628"/>
                <a:gridCol w="659420"/>
                <a:gridCol w="1360061"/>
                <a:gridCol w="1394062"/>
                <a:gridCol w="872706"/>
              </a:tblGrid>
              <a:tr h="237006">
                <a:tc>
                  <a:txBody>
                    <a:bodyPr/>
                    <a:lstStyle/>
                    <a:p>
                      <a:endParaRPr lang="sk-SK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"/>
                        </a:rPr>
                        <a:t>Návrh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"/>
                        </a:rPr>
                        <a:t>sociálneho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"/>
                        </a:rPr>
                        <a:t>fondu</a:t>
                      </a:r>
                      <a:r>
                        <a:rPr lang="en-US" sz="7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9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22">
                <a:tc>
                  <a:txBody>
                    <a:bodyPr/>
                    <a:lstStyle/>
                    <a:p>
                      <a:endParaRPr lang="sk-SK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2018</a:t>
                      </a:r>
                      <a:endParaRPr lang="sk-SK" sz="9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Poč</a:t>
                      </a: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. </a:t>
                      </a: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Stav</a:t>
                      </a: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 k 1.1 2018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4 602,66 €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"/>
                        </a:rPr>
                        <a:t>Príjmy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23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1%a0,05% z </a:t>
                      </a: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úhrnu</a:t>
                      </a: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funkčných</a:t>
                      </a: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platov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"/>
                        </a:rPr>
                        <a:t>13 500,00 €</a:t>
                      </a:r>
                      <a:endParaRPr lang="sk-SK" sz="1000" dirty="0">
                        <a:solidFill>
                          <a:srgbClr val="0000FF"/>
                        </a:solidFill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splátky pôžičiek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4 980,00 €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23 082,66 €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9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"/>
                        </a:rPr>
                        <a:t>Výdavky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"/>
                        </a:rPr>
                        <a:t>Regenerácia 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Times New Roman"/>
                          <a:cs typeface="Times"/>
                        </a:rPr>
                        <a:t>pracovníkov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047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Príspevok na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Stravné</a:t>
                      </a: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lístky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8 000,00 €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085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Times New Roman"/>
                          <a:ea typeface="Times New Roman"/>
                          <a:cs typeface="Times"/>
                        </a:rPr>
                        <a:t>príspevok</a:t>
                      </a:r>
                      <a:r>
                        <a:rPr lang="en-US" sz="1000" b="1" dirty="0">
                          <a:latin typeface="Times New Roman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en-US" sz="1000" b="1" dirty="0" err="1">
                          <a:latin typeface="Times New Roman"/>
                          <a:ea typeface="Times New Roman"/>
                          <a:cs typeface="Times"/>
                        </a:rPr>
                        <a:t>na</a:t>
                      </a:r>
                      <a:r>
                        <a:rPr lang="en-US" sz="1000" b="1" dirty="0">
                          <a:latin typeface="Times New Roman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en-US" sz="1000" b="1" dirty="0" err="1">
                          <a:latin typeface="Times New Roman"/>
                          <a:ea typeface="Times New Roman"/>
                          <a:cs typeface="Times"/>
                        </a:rPr>
                        <a:t>zamestnanca</a:t>
                      </a:r>
                      <a:r>
                        <a:rPr lang="en-US" sz="1000" b="1" dirty="0">
                          <a:latin typeface="Times New Roman"/>
                          <a:ea typeface="Times New Roman"/>
                          <a:cs typeface="Times"/>
                        </a:rPr>
                        <a:t> 70 €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7 000,00 €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Spoločenské aktivity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 ČIČKY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700,00 €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"/>
                        </a:rPr>
                        <a:t>15 700,00 €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170474">
                <a:tc>
                  <a:txBody>
                    <a:bodyPr/>
                    <a:lstStyle/>
                    <a:p>
                      <a:endParaRPr lang="sk-SK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"/>
                        </a:rPr>
                        <a:t>Príspevok na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047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Sociálna výpomoc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nenávratná</a:t>
                      </a: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pôžička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330,00 €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47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návratná</a:t>
                      </a: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 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4 980,00 €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Dôchodkové pripoistenie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400,00 €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"/>
                        </a:rPr>
                        <a:t>5 710,00 €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17047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"/>
                        </a:rPr>
                        <a:t>Príspevok na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Times New Roman"/>
                          <a:cs typeface="Times"/>
                        </a:rPr>
                        <a:t>prac</a:t>
                      </a:r>
                      <a:r>
                        <a:rPr lang="en-US" sz="1000" b="1" dirty="0">
                          <a:latin typeface="Arial"/>
                          <a:ea typeface="Times New Roman"/>
                          <a:cs typeface="Times"/>
                        </a:rPr>
                        <a:t>. a </a:t>
                      </a:r>
                      <a:r>
                        <a:rPr lang="en-US" sz="1000" b="1" dirty="0" err="1">
                          <a:latin typeface="Arial"/>
                          <a:ea typeface="Times New Roman"/>
                          <a:cs typeface="Times"/>
                        </a:rPr>
                        <a:t>živ</a:t>
                      </a:r>
                      <a:r>
                        <a:rPr lang="en-US" sz="1000" b="1" dirty="0">
                          <a:latin typeface="Arial"/>
                          <a:ea typeface="Times New Roman"/>
                          <a:cs typeface="Times"/>
                        </a:rPr>
                        <a:t>. </a:t>
                      </a:r>
                      <a:r>
                        <a:rPr lang="en-US" sz="1000" b="1" dirty="0" err="1">
                          <a:latin typeface="Arial"/>
                          <a:ea typeface="Times New Roman"/>
                          <a:cs typeface="Times"/>
                        </a:rPr>
                        <a:t>jubileá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047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50. narodeniny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4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800,00 €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47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1. odchod do dôchodku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2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400,00 €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25 odprac. Rokov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1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200,00 €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"/>
                        </a:rPr>
                        <a:t>Spolu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"/>
                        </a:rPr>
                        <a:t>1 400,00 €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"/>
                        </a:rPr>
                        <a:t>Celkom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"/>
                        </a:rPr>
                        <a:t>22 810,00 €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170644">
                <a:tc>
                  <a:txBody>
                    <a:bodyPr/>
                    <a:lstStyle/>
                    <a:p>
                      <a:endParaRPr lang="sk-SK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641" marR="316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Times New Roman"/>
                          <a:cs typeface="Times"/>
                        </a:rPr>
                        <a:t>ostatok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"/>
                        </a:rPr>
                        <a:t> </a:t>
                      </a:r>
                      <a:endParaRPr lang="sk-SK" sz="100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"/>
                        </a:rPr>
                        <a:t>272,66 €</a:t>
                      </a:r>
                      <a:endParaRPr lang="sk-SK" sz="1000" dirty="0">
                        <a:latin typeface="Times"/>
                        <a:ea typeface="Times New Roman"/>
                        <a:cs typeface="Times"/>
                      </a:endParaRPr>
                    </a:p>
                  </a:txBody>
                  <a:tcPr marL="31641" marR="316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Podmienky poskytovania príspevkov zo sociálneho fondu v roku 2018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				Vypísať žiadosť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990" y="2153357"/>
            <a:ext cx="8109852" cy="4561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Podporné doklady k príspevku zo SF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b="1" dirty="0" smtClean="0">
                <a:solidFill>
                  <a:srgbClr val="FF0000"/>
                </a:solidFill>
              </a:rPr>
              <a:t>dopravu do zamestnania a späť – </a:t>
            </a:r>
            <a:r>
              <a:rPr lang="sk-SK" sz="2000" dirty="0" smtClean="0"/>
              <a:t>doklad o trvalom pobyte a cestovné lístky z miesta trvalého pobytu do zamestnania</a:t>
            </a:r>
          </a:p>
          <a:p>
            <a:r>
              <a:rPr lang="sk-SK" sz="2000" b="1" dirty="0" smtClean="0">
                <a:solidFill>
                  <a:srgbClr val="FF0000"/>
                </a:solidFill>
              </a:rPr>
              <a:t>zdravotné pomôcky, kúpeľné programy, príspevky na liečenie, očkovanie, prevenciu – </a:t>
            </a:r>
            <a:r>
              <a:rPr lang="sk-SK" sz="2000" dirty="0" smtClean="0"/>
              <a:t>predpis lekára a daňový doklad o úhrade</a:t>
            </a:r>
          </a:p>
          <a:p>
            <a:r>
              <a:rPr lang="sk-SK" sz="2000" b="1" dirty="0" smtClean="0">
                <a:solidFill>
                  <a:srgbClr val="FF0000"/>
                </a:solidFill>
              </a:rPr>
              <a:t>doplnkové dôchodkové sporenie  - </a:t>
            </a:r>
            <a:r>
              <a:rPr lang="sk-SK" sz="2000" dirty="0" smtClean="0"/>
              <a:t>potvrdenie DDS o výške príspevku za rok 2018</a:t>
            </a:r>
            <a:endParaRPr lang="sk-SK" sz="2000" dirty="0" smtClean="0">
              <a:solidFill>
                <a:srgbClr val="FF0000"/>
              </a:solidFill>
            </a:endParaRPr>
          </a:p>
          <a:p>
            <a:r>
              <a:rPr lang="sk-SK" sz="2000" b="1" dirty="0" smtClean="0">
                <a:solidFill>
                  <a:srgbClr val="FF0000"/>
                </a:solidFill>
              </a:rPr>
              <a:t>ostatné  - </a:t>
            </a:r>
            <a:r>
              <a:rPr lang="sk-SK" sz="2000" dirty="0" smtClean="0"/>
              <a:t>daňový doklad 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340</Words>
  <Application>Microsoft Office PowerPoint</Application>
  <PresentationFormat>Prezentácia na obrazovke (4:3)</PresentationFormat>
  <Paragraphs>262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Celoústavné zhromaždenie  21.5.2018</vt:lpstr>
      <vt:lpstr>Snímka 2</vt:lpstr>
      <vt:lpstr>Snímka 3</vt:lpstr>
      <vt:lpstr>K O L E K T Í V N A   Z M L U V A  na rok 2018 </vt:lpstr>
      <vt:lpstr>Zásady čerpania sociálneho fondu v roku 2018 </vt:lpstr>
      <vt:lpstr>Snímka 6</vt:lpstr>
      <vt:lpstr>Podmienky poskytovania príspevkov zo sociálneho fondu v roku 2018</vt:lpstr>
      <vt:lpstr>Podporné doklady k príspevku zo SF </vt:lpstr>
    </vt:vector>
  </TitlesOfParts>
  <Company>SAV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Celoústavné zhromaždenie  21.5.2018</dc:title>
  <dc:creator>pc</dc:creator>
  <cp:lastModifiedBy>pc</cp:lastModifiedBy>
  <cp:revision>12</cp:revision>
  <dcterms:created xsi:type="dcterms:W3CDTF">2018-05-18T10:46:42Z</dcterms:created>
  <dcterms:modified xsi:type="dcterms:W3CDTF">2018-05-21T06:46:56Z</dcterms:modified>
</cp:coreProperties>
</file>