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0" r:id="rId4"/>
    <p:sldId id="258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B9D375-D796-4A3D-907B-FA5959D51DDD}" type="datetimeFigureOut">
              <a:rPr lang="sk-SK"/>
              <a:pPr>
                <a:defRPr/>
              </a:pPr>
              <a:t>14. 12. 2017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44C3E98-44A2-4EF4-8C35-DD8341C909E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15363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C625A3-2B83-4EC0-9F9A-43165624951E}" type="slidenum">
              <a:rPr lang="sk-SK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sk-SK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19459" name="Zástupný symbol päty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 smtClean="0">
              <a:cs typeface="Arial" charset="0"/>
            </a:endParaRPr>
          </a:p>
        </p:txBody>
      </p:sp>
      <p:sp>
        <p:nvSpPr>
          <p:cNvPr id="19460" name="Zástupný symbol čísla snímky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0A3D4A-F34B-44EA-B22F-7DA7DCEBA093}" type="slidenum">
              <a:rPr lang="sk-SK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sk-SK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21507" name="Zástupný symbol päty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 smtClean="0">
              <a:cs typeface="Arial" charset="0"/>
            </a:endParaRPr>
          </a:p>
        </p:txBody>
      </p:sp>
      <p:sp>
        <p:nvSpPr>
          <p:cNvPr id="21508" name="Zástupný symbol čísla snímky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FC9A73-05BD-4354-BF8A-38A2B7EABA87}" type="slidenum">
              <a:rPr lang="sk-SK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sk-SK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  <a:p>
            <a:pPr>
              <a:spcBef>
                <a:spcPct val="0"/>
              </a:spcBef>
            </a:pPr>
            <a:endParaRPr lang="sk-SK" smtClean="0"/>
          </a:p>
          <a:p>
            <a:pPr>
              <a:spcBef>
                <a:spcPct val="0"/>
              </a:spcBef>
            </a:pPr>
            <a:r>
              <a:rPr lang="sk-SK" smtClean="0"/>
              <a:t/>
            </a:r>
            <a:br>
              <a:rPr lang="sk-SK" smtClean="0"/>
            </a:br>
            <a:endParaRPr lang="sk-SK" smtClean="0"/>
          </a:p>
        </p:txBody>
      </p:sp>
      <p:sp>
        <p:nvSpPr>
          <p:cNvPr id="23555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3E45EE-8B16-490D-92B4-5BD749D2639D}" type="slidenum">
              <a:rPr lang="sk-SK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sk-SK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Zástupný symbol päty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 smtClean="0">
              <a:cs typeface="Arial" charset="0"/>
            </a:endParaRPr>
          </a:p>
        </p:txBody>
      </p:sp>
      <p:sp>
        <p:nvSpPr>
          <p:cNvPr id="26628" name="Zástupný symbol čísla snímky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D4AD0D-53F4-4D54-8631-F56E6166753F}" type="slidenum">
              <a:rPr lang="sk-SK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sk-SK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4A188-46D8-4853-AE8C-070D7577FEFB}" type="datetime1">
              <a:rPr lang="sk-SK"/>
              <a:pPr>
                <a:defRPr/>
              </a:pPr>
              <a:t>14. 12. 2017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Súťaž mladých vedeckých pracovníkov do 35 rokov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B8106-E56E-4EC0-944F-B5E2241D700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88BB-03F8-4DEA-8A46-8AC8C355FF66}" type="datetime1">
              <a:rPr lang="sk-SK"/>
              <a:pPr>
                <a:defRPr/>
              </a:pPr>
              <a:t>14. 12. 2017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Súťaž mladých vedeckých pracovníkov do 35 rokov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9B65A-66D0-4781-BAB6-EBDE0325F0D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2F8D-023B-4FFA-9532-4F3DEE6ABC3E}" type="datetime1">
              <a:rPr lang="sk-SK"/>
              <a:pPr>
                <a:defRPr/>
              </a:pPr>
              <a:t>14. 12. 2017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Súťaž mladých vedeckých pracovníkov do 35 rokov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61AB-3546-49B3-961E-3B5DC0F934B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5211E-6074-4929-BB00-67E465EF6A17}" type="datetime1">
              <a:rPr lang="sk-SK"/>
              <a:pPr>
                <a:defRPr/>
              </a:pPr>
              <a:t>14. 12. 2017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Súťaž mladých vedeckých pracovníkov do 35 rokov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84205-F885-41BC-B7F7-78FD8EB13A3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8FE82-2FB5-4227-85CD-99E743BEAD64}" type="datetime1">
              <a:rPr lang="sk-SK"/>
              <a:pPr>
                <a:defRPr/>
              </a:pPr>
              <a:t>14. 12. 2017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Súťaž mladých vedeckých pracovníkov do 35 rokov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04A7-FADB-4183-95AE-34D7E3E06DC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B1960-6EDB-4220-867A-9B215D62E5A9}" type="datetime1">
              <a:rPr lang="sk-SK"/>
              <a:pPr>
                <a:defRPr/>
              </a:pPr>
              <a:t>14. 12. 2017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Súťaž mladých vedeckých pracovníkov do 35 rokov</a:t>
            </a: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FD755-2207-4B21-A34E-349EFE2BE28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99633-3254-43BD-BE5A-18F14DAB168A}" type="datetime1">
              <a:rPr lang="sk-SK"/>
              <a:pPr>
                <a:defRPr/>
              </a:pPr>
              <a:t>14. 12. 2017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Súťaž mladých vedeckých pracovníkov do 35 rokov</a:t>
            </a: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CEA67-D70C-4CDE-B42A-33E93F4AA32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148D4-82AC-4E8B-96D1-554B8F6D039F}" type="datetime1">
              <a:rPr lang="sk-SK"/>
              <a:pPr>
                <a:defRPr/>
              </a:pPr>
              <a:t>14. 12. 2017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Súťaž mladých vedeckých pracovníkov do 35 rokov</a:t>
            </a: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BF588-044A-4F8C-8FF0-EFAE6783D54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536F7-74DA-4559-8449-CC98DD9367CB}" type="datetime1">
              <a:rPr lang="sk-SK"/>
              <a:pPr>
                <a:defRPr/>
              </a:pPr>
              <a:t>14. 12. 2017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Súťaž mladých vedeckých pracovníkov do 35 rokov</a:t>
            </a: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A9ECA-73CC-43AC-9911-C65F5475CF8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62FB7-9FE9-4D0B-9544-779FE84C15FE}" type="datetime1">
              <a:rPr lang="sk-SK"/>
              <a:pPr>
                <a:defRPr/>
              </a:pPr>
              <a:t>14. 12. 2017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Súťaž mladých vedeckých pracovníkov do 35 rokov</a:t>
            </a: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348E-610F-4A83-A8C8-2D595293855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46C84-9B31-4EEB-B217-B274C4845F5D}" type="datetime1">
              <a:rPr lang="sk-SK"/>
              <a:pPr>
                <a:defRPr/>
              </a:pPr>
              <a:t>14. 12. 2017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Súťaž mladých vedeckých pracovníkov do 35 rokov</a:t>
            </a: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42CE9-5EC0-4358-8DA3-D97978360E1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29699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BD8356-4C39-4C89-B2B1-FAC091046C85}" type="datetime1">
              <a:rPr lang="sk-SK"/>
              <a:pPr>
                <a:defRPr/>
              </a:pPr>
              <a:t>14. 12. 2017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k-SK"/>
              <a:t>Súťaž mladých vedeckých pracovníkov do 35 rokov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8BEA16-D260-44D1-9FED-2A4A1B91CC8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34FD25A-4F55-4036-95A9-D31714E7AC3A}" type="datetime1">
              <a:rPr lang="sk-SK"/>
              <a:pPr>
                <a:defRPr/>
              </a:pPr>
              <a:t>14. 12. 2017</a:t>
            </a:fld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5322C-62BD-48EB-8AD6-12DB67F9A6A6}" type="slidenum">
              <a:rPr lang="sk-SK"/>
              <a:pPr>
                <a:defRPr/>
              </a:pPr>
              <a:t>1</a:t>
            </a:fld>
            <a:endParaRPr lang="sk-SK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90500" y="1965325"/>
            <a:ext cx="8763000" cy="9144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 err="1">
                <a:latin typeface="+mn-lt"/>
                <a:cs typeface="Times New Roman" pitchFamily="18" charset="0"/>
              </a:rPr>
              <a:t>Fyzikálno-chemické</a:t>
            </a:r>
            <a:r>
              <a:rPr lang="en-US" sz="2800" dirty="0">
                <a:latin typeface="+mn-lt"/>
                <a:cs typeface="Times New Roman" pitchFamily="18" charset="0"/>
              </a:rPr>
              <a:t> </a:t>
            </a:r>
            <a:r>
              <a:rPr lang="en-US" sz="2800" dirty="0" err="1">
                <a:latin typeface="+mn-lt"/>
                <a:cs typeface="Times New Roman" pitchFamily="18" charset="0"/>
              </a:rPr>
              <a:t>štúdium</a:t>
            </a:r>
            <a:r>
              <a:rPr lang="en-US" sz="2800" dirty="0">
                <a:latin typeface="+mn-lt"/>
                <a:cs typeface="Times New Roman" pitchFamily="18" charset="0"/>
              </a:rPr>
              <a:t> </a:t>
            </a:r>
            <a:r>
              <a:rPr lang="en-US" sz="2800" dirty="0" err="1">
                <a:latin typeface="+mn-lt"/>
                <a:cs typeface="Times New Roman" pitchFamily="18" charset="0"/>
              </a:rPr>
              <a:t>feritínových</a:t>
            </a:r>
            <a:r>
              <a:rPr lang="en-US" sz="2800" dirty="0">
                <a:latin typeface="+mn-lt"/>
                <a:cs typeface="Times New Roman" pitchFamily="18" charset="0"/>
              </a:rPr>
              <a:t> </a:t>
            </a:r>
            <a:r>
              <a:rPr lang="en-US" sz="2800" dirty="0" err="1">
                <a:latin typeface="+mn-lt"/>
                <a:cs typeface="Times New Roman" pitchFamily="18" charset="0"/>
              </a:rPr>
              <a:t>derivátov</a:t>
            </a:r>
            <a:endParaRPr lang="sk-SK" sz="2800" dirty="0">
              <a:latin typeface="+mn-lt"/>
              <a:cs typeface="Times New Roman" pitchFamily="18" charset="0"/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1485900" y="1100138"/>
            <a:ext cx="6172200" cy="6477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RNDr. Lucia </a:t>
            </a:r>
            <a:r>
              <a:rPr lang="sk-SK" sz="2800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Balejčíková</a:t>
            </a:r>
            <a:r>
              <a:rPr lang="sk-SK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, PhD.</a:t>
            </a:r>
            <a:endParaRPr lang="sk-SK" sz="2800" u="sng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341" name="BlokTextu 9"/>
          <p:cNvSpPr txBox="1">
            <a:spLocks noChangeArrowheads="1"/>
          </p:cNvSpPr>
          <p:nvPr/>
        </p:nvSpPr>
        <p:spPr bwMode="auto">
          <a:xfrm>
            <a:off x="304800" y="5373688"/>
            <a:ext cx="8534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>
                <a:latin typeface="Calibri" pitchFamily="34" charset="0"/>
                <a:cs typeface="Times New Roman" pitchFamily="18" charset="0"/>
              </a:rPr>
              <a:t>Ústav experimentálnej fyziky Slovenskej akadémie vied</a:t>
            </a:r>
          </a:p>
          <a:p>
            <a:pPr algn="ctr"/>
            <a:r>
              <a:rPr lang="sk-SK">
                <a:latin typeface="Calibri" pitchFamily="34" charset="0"/>
                <a:cs typeface="Times New Roman" pitchFamily="18" charset="0"/>
              </a:rPr>
              <a:t>Oddelenie fyziky magnetických javov</a:t>
            </a:r>
          </a:p>
        </p:txBody>
      </p:sp>
      <p:pic>
        <p:nvPicPr>
          <p:cNvPr id="14342" name="Picture 4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9775" y="604838"/>
            <a:ext cx="17160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https://npc.cvtisr.sk/userfiles/Promate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2388" y="2879725"/>
            <a:ext cx="39592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Obrázok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46050"/>
            <a:ext cx="15716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Súťaž mladých vedeckých pracovníkov do 35 rokov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55629D-EE96-4503-B431-0D778C8D367B}" type="datetime1">
              <a:rPr lang="sk-SK"/>
              <a:pPr>
                <a:defRPr/>
              </a:pPr>
              <a:t>14. 12. 2017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Súťaž mladých vedeckých pracovníkov do 35 rokov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FBB55-0FE3-49C8-8922-25E04F3A1D4F}" type="slidenum">
              <a:rPr lang="sk-SK"/>
              <a:pPr>
                <a:defRPr/>
              </a:pPr>
              <a:t>10</a:t>
            </a:fld>
            <a:endParaRPr lang="sk-SK"/>
          </a:p>
        </p:txBody>
      </p:sp>
      <p:pic>
        <p:nvPicPr>
          <p:cNvPr id="10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88" y="549275"/>
            <a:ext cx="39116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k-SK">
              <a:latin typeface="Calibri" pitchFamily="34" charset="0"/>
            </a:endParaRPr>
          </a:p>
        </p:txBody>
      </p:sp>
      <p:graphicFrame>
        <p:nvGraphicFramePr>
          <p:cNvPr id="1047" name="Object 23"/>
          <p:cNvGraphicFramePr>
            <a:graphicFrameLocks noChangeAspect="1"/>
          </p:cNvGraphicFramePr>
          <p:nvPr/>
        </p:nvGraphicFramePr>
        <p:xfrm>
          <a:off x="4572000" y="260350"/>
          <a:ext cx="3817938" cy="2663825"/>
        </p:xfrm>
        <a:graphic>
          <a:graphicData uri="http://schemas.openxmlformats.org/presentationml/2006/ole">
            <p:oleObj spid="_x0000_s1047" name="Graph" r:id="rId4" imgW="4189171" imgH="2926080" progId="Origin50.Graph">
              <p:embed/>
            </p:oleObj>
          </a:graphicData>
        </a:graphic>
      </p:graphicFrame>
      <p:pic>
        <p:nvPicPr>
          <p:cNvPr id="1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2974975"/>
            <a:ext cx="360045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3775" y="2947988"/>
            <a:ext cx="3595688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5" name="BlokTextu 8"/>
          <p:cNvSpPr txBox="1">
            <a:spLocks noChangeArrowheads="1"/>
          </p:cNvSpPr>
          <p:nvPr/>
        </p:nvSpPr>
        <p:spPr bwMode="auto">
          <a:xfrm>
            <a:off x="257175" y="5592763"/>
            <a:ext cx="4546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600" b="1">
                <a:latin typeface="Calibri" pitchFamily="34" charset="0"/>
              </a:rPr>
              <a:t>Gradient echo pulzová sekvencia </a:t>
            </a:r>
            <a:r>
              <a:rPr lang="sk-SK" sz="1600">
                <a:latin typeface="Calibri" pitchFamily="34" charset="0"/>
              </a:rPr>
              <a:t>– rádiofrekvenčný pulz je nahradený gradientom mag. poľa</a:t>
            </a:r>
            <a:endParaRPr lang="en-US" sz="1600">
              <a:latin typeface="Calibri" pitchFamily="34" charset="0"/>
            </a:endParaRPr>
          </a:p>
          <a:p>
            <a:endParaRPr lang="sk-SK" sz="1600">
              <a:latin typeface="Calibri" pitchFamily="34" charset="0"/>
            </a:endParaRPr>
          </a:p>
        </p:txBody>
      </p:sp>
      <p:sp>
        <p:nvSpPr>
          <p:cNvPr id="1056" name="BlokTextu 9"/>
          <p:cNvSpPr txBox="1">
            <a:spLocks noChangeArrowheads="1"/>
          </p:cNvSpPr>
          <p:nvPr/>
        </p:nvSpPr>
        <p:spPr bwMode="auto">
          <a:xfrm>
            <a:off x="596900" y="2444750"/>
            <a:ext cx="2427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600" b="1">
                <a:latin typeface="Calibri" pitchFamily="34" charset="0"/>
              </a:rPr>
              <a:t>RF</a:t>
            </a:r>
            <a:r>
              <a:rPr lang="sk-SK" sz="1600">
                <a:latin typeface="Calibri" pitchFamily="34" charset="0"/>
              </a:rPr>
              <a:t> – rekonštruovaný feritín</a:t>
            </a:r>
          </a:p>
        </p:txBody>
      </p:sp>
      <p:sp>
        <p:nvSpPr>
          <p:cNvPr id="1057" name="BlokTextu 11"/>
          <p:cNvSpPr txBox="1">
            <a:spLocks noChangeArrowheads="1"/>
          </p:cNvSpPr>
          <p:nvPr/>
        </p:nvSpPr>
        <p:spPr bwMode="auto">
          <a:xfrm>
            <a:off x="6429375" y="2000250"/>
            <a:ext cx="650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600">
                <a:latin typeface="Calibri" pitchFamily="34" charset="0"/>
              </a:rPr>
              <a:t>290 K</a:t>
            </a:r>
          </a:p>
        </p:txBody>
      </p:sp>
      <p:sp>
        <p:nvSpPr>
          <p:cNvPr id="1058" name="BlokTextu 1"/>
          <p:cNvSpPr txBox="1">
            <a:spLocks noChangeArrowheads="1"/>
          </p:cNvSpPr>
          <p:nvPr/>
        </p:nvSpPr>
        <p:spPr bwMode="auto">
          <a:xfrm>
            <a:off x="2530475" y="3330575"/>
            <a:ext cx="10683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sk-SK" sz="1400">
                <a:latin typeface="Calibri" pitchFamily="34" charset="0"/>
              </a:rPr>
              <a:t>TR = 600 ms</a:t>
            </a:r>
          </a:p>
          <a:p>
            <a:pPr algn="r"/>
            <a:r>
              <a:rPr lang="sk-SK" sz="1400">
                <a:latin typeface="Calibri" pitchFamily="34" charset="0"/>
              </a:rPr>
              <a:t>TE = 22 ms</a:t>
            </a:r>
          </a:p>
        </p:txBody>
      </p:sp>
      <p:sp>
        <p:nvSpPr>
          <p:cNvPr id="1059" name="BlokTextu 2"/>
          <p:cNvSpPr txBox="1">
            <a:spLocks noChangeArrowheads="1"/>
          </p:cNvSpPr>
          <p:nvPr/>
        </p:nvSpPr>
        <p:spPr bwMode="auto">
          <a:xfrm>
            <a:off x="5513388" y="3346450"/>
            <a:ext cx="1068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>
                <a:latin typeface="Calibri" pitchFamily="34" charset="0"/>
              </a:rPr>
              <a:t>TR = 105 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55629D-EE96-4503-B431-0D778C8D367B}" type="datetime1">
              <a:rPr lang="sk-SK"/>
              <a:pPr>
                <a:defRPr/>
              </a:pPr>
              <a:t>14. 12. 2017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Súťaž mladých vedeckých pracovníkov do 35 rokov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DD1F1-7836-47B0-B029-63C8F865DF37}" type="slidenum">
              <a:rPr lang="sk-SK"/>
              <a:pPr>
                <a:defRPr/>
              </a:pPr>
              <a:t>11</a:t>
            </a:fld>
            <a:endParaRPr lang="sk-SK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3" y="546100"/>
            <a:ext cx="3387725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Obrázok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60350"/>
            <a:ext cx="352901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Obrázok 8" descr="fig02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550" y="3068638"/>
            <a:ext cx="3744913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Obrázok 9" descr="fig07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1725" y="3073400"/>
            <a:ext cx="351155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BlokTextu 1"/>
          <p:cNvSpPr txBox="1">
            <a:spLocks noChangeArrowheads="1"/>
          </p:cNvSpPr>
          <p:nvPr/>
        </p:nvSpPr>
        <p:spPr bwMode="auto">
          <a:xfrm>
            <a:off x="1187450" y="4868863"/>
            <a:ext cx="1108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>
                <a:latin typeface="Calibri" pitchFamily="34" charset="0"/>
              </a:rPr>
              <a:t>TR =  600 ms</a:t>
            </a:r>
          </a:p>
          <a:p>
            <a:r>
              <a:rPr lang="sk-SK" sz="1400">
                <a:latin typeface="Calibri" pitchFamily="34" charset="0"/>
              </a:rPr>
              <a:t>TE = 22 ms</a:t>
            </a:r>
          </a:p>
        </p:txBody>
      </p:sp>
      <p:sp>
        <p:nvSpPr>
          <p:cNvPr id="30729" name="BlokTextu 2"/>
          <p:cNvSpPr txBox="1">
            <a:spLocks noChangeArrowheads="1"/>
          </p:cNvSpPr>
          <p:nvPr/>
        </p:nvSpPr>
        <p:spPr bwMode="auto">
          <a:xfrm>
            <a:off x="5508625" y="3436938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>
                <a:latin typeface="Calibri" pitchFamily="34" charset="0"/>
              </a:rPr>
              <a:t>TR = 105 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55629D-EE96-4503-B431-0D778C8D367B}" type="datetime1">
              <a:rPr lang="sk-SK"/>
              <a:pPr>
                <a:defRPr/>
              </a:pPr>
              <a:t>14. 12. 2017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Súťaž mladých vedeckých pracovníkov do 35 rokov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E603E-7BBC-4F20-A816-F96BAD5C672D}" type="slidenum">
              <a:rPr lang="sk-SK"/>
              <a:pPr>
                <a:defRPr/>
              </a:pPr>
              <a:t>12</a:t>
            </a:fld>
            <a:endParaRPr lang="sk-SK"/>
          </a:p>
        </p:txBody>
      </p:sp>
      <p:sp>
        <p:nvSpPr>
          <p:cNvPr id="31748" name="Obdĺžnik 6"/>
          <p:cNvSpPr>
            <a:spLocks noChangeArrowheads="1"/>
          </p:cNvSpPr>
          <p:nvPr/>
        </p:nvSpPr>
        <p:spPr bwMode="auto">
          <a:xfrm>
            <a:off x="2159000" y="2951163"/>
            <a:ext cx="4826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2800" b="1">
                <a:latin typeface="Calibri" pitchFamily="34" charset="0"/>
              </a:rPr>
              <a:t>pH efekt na štruktúrnu stabilitu magnetoferitínu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55629D-EE96-4503-B431-0D778C8D367B}" type="datetime1">
              <a:rPr lang="sk-SK"/>
              <a:pPr>
                <a:defRPr/>
              </a:pPr>
              <a:t>14. 12. 2017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Súťaž mladých vedeckých pracovníkov do 35 rokov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E2AAE-B0FE-4ACA-9F7A-3C3E9D2544DA}" type="slidenum">
              <a:rPr lang="sk-SK"/>
              <a:pPr>
                <a:defRPr/>
              </a:pPr>
              <a:t>13</a:t>
            </a:fld>
            <a:endParaRPr lang="sk-SK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476250"/>
            <a:ext cx="41846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284538"/>
            <a:ext cx="41211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BlokTextu 1"/>
          <p:cNvSpPr txBox="1">
            <a:spLocks noChangeArrowheads="1"/>
          </p:cNvSpPr>
          <p:nvPr/>
        </p:nvSpPr>
        <p:spPr bwMode="auto">
          <a:xfrm>
            <a:off x="5435600" y="908050"/>
            <a:ext cx="27368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b="1" u="sng">
                <a:latin typeface="Calibri" pitchFamily="34" charset="0"/>
              </a:rPr>
              <a:t>Dynamický rozptyl svetla</a:t>
            </a:r>
          </a:p>
          <a:p>
            <a:endParaRPr lang="sk-SK">
              <a:latin typeface="Calibri" pitchFamily="34" charset="0"/>
            </a:endParaRPr>
          </a:p>
          <a:p>
            <a:r>
              <a:rPr lang="sk-SK">
                <a:latin typeface="Calibri" pitchFamily="34" charset="0"/>
              </a:rPr>
              <a:t>Hydrodynamický priemer sa zväčšuje s rastom LF</a:t>
            </a:r>
          </a:p>
        </p:txBody>
      </p:sp>
      <p:cxnSp>
        <p:nvCxnSpPr>
          <p:cNvPr id="7" name="Rovná spojovacia šípka 6"/>
          <p:cNvCxnSpPr/>
          <p:nvPr/>
        </p:nvCxnSpPr>
        <p:spPr>
          <a:xfrm flipH="1">
            <a:off x="4672013" y="1773238"/>
            <a:ext cx="69215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BlokTextu 7"/>
          <p:cNvSpPr txBox="1">
            <a:spLocks noChangeArrowheads="1"/>
          </p:cNvSpPr>
          <p:nvPr/>
        </p:nvSpPr>
        <p:spPr bwMode="auto">
          <a:xfrm>
            <a:off x="777875" y="3706813"/>
            <a:ext cx="33972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 u="sng">
                <a:latin typeface="Calibri" pitchFamily="34" charset="0"/>
              </a:rPr>
              <a:t>Zeta potenciál – koloidná stabilita</a:t>
            </a:r>
          </a:p>
          <a:p>
            <a:endParaRPr lang="sk-SK">
              <a:latin typeface="Calibri" pitchFamily="34" charset="0"/>
            </a:endParaRPr>
          </a:p>
          <a:p>
            <a:r>
              <a:rPr lang="sk-SK">
                <a:latin typeface="Calibri" pitchFamily="34" charset="0"/>
              </a:rPr>
              <a:t>Izoelektrický bod okolo pH 4.6</a:t>
            </a:r>
          </a:p>
          <a:p>
            <a:endParaRPr lang="sk-SK">
              <a:latin typeface="Calibri" pitchFamily="34" charset="0"/>
            </a:endParaRPr>
          </a:p>
          <a:p>
            <a:r>
              <a:rPr lang="sk-SK">
                <a:latin typeface="Calibri" pitchFamily="34" charset="0"/>
              </a:rPr>
              <a:t>Vysoká stabilita – najnižšie </a:t>
            </a:r>
          </a:p>
          <a:p>
            <a:r>
              <a:rPr lang="sk-SK">
                <a:latin typeface="Calibri" pitchFamily="34" charset="0"/>
              </a:rPr>
              <a:t>a najvyššie pH hodnoty</a:t>
            </a:r>
          </a:p>
        </p:txBody>
      </p:sp>
      <p:cxnSp>
        <p:nvCxnSpPr>
          <p:cNvPr id="12" name="Rovná spojovacia šípka 11"/>
          <p:cNvCxnSpPr/>
          <p:nvPr/>
        </p:nvCxnSpPr>
        <p:spPr>
          <a:xfrm>
            <a:off x="3871913" y="4437063"/>
            <a:ext cx="57626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55629D-EE96-4503-B431-0D778C8D367B}" type="datetime1">
              <a:rPr lang="sk-SK"/>
              <a:pPr>
                <a:defRPr/>
              </a:pPr>
              <a:t>14. 12. 2017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Súťaž mladých vedeckých pracovníkov do 35 rokov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D1453-948F-4E03-A4D7-D28A899A6AB3}" type="slidenum">
              <a:rPr lang="sk-SK"/>
              <a:pPr>
                <a:defRPr/>
              </a:pPr>
              <a:t>14</a:t>
            </a:fld>
            <a:endParaRPr lang="sk-SK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/>
          <a:srcRect b="1762"/>
          <a:stretch>
            <a:fillRect/>
          </a:stretch>
        </p:blipFill>
        <p:spPr bwMode="auto">
          <a:xfrm>
            <a:off x="571500" y="142875"/>
            <a:ext cx="7993063" cy="622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2"/>
          <p:cNvSpPr/>
          <p:nvPr/>
        </p:nvSpPr>
        <p:spPr>
          <a:xfrm rot="1477081">
            <a:off x="5667375" y="1535113"/>
            <a:ext cx="1639888" cy="471487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8" name="BlokTextu 6"/>
          <p:cNvSpPr txBox="1">
            <a:spLocks noChangeArrowheads="1"/>
          </p:cNvSpPr>
          <p:nvPr/>
        </p:nvSpPr>
        <p:spPr bwMode="auto">
          <a:xfrm>
            <a:off x="5500688" y="1857375"/>
            <a:ext cx="815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>
                <a:latin typeface="Calibri" pitchFamily="34" charset="0"/>
              </a:rPr>
              <a:t>agregáty</a:t>
            </a:r>
          </a:p>
        </p:txBody>
      </p:sp>
      <p:sp>
        <p:nvSpPr>
          <p:cNvPr id="11" name="Овал 9"/>
          <p:cNvSpPr/>
          <p:nvPr/>
        </p:nvSpPr>
        <p:spPr>
          <a:xfrm rot="1243210">
            <a:off x="2339975" y="833438"/>
            <a:ext cx="1514475" cy="177800"/>
          </a:xfrm>
          <a:prstGeom prst="ellipse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00" name="BlokTextu 9"/>
          <p:cNvSpPr txBox="1">
            <a:spLocks noChangeArrowheads="1"/>
          </p:cNvSpPr>
          <p:nvPr/>
        </p:nvSpPr>
        <p:spPr bwMode="auto">
          <a:xfrm>
            <a:off x="7286625" y="500063"/>
            <a:ext cx="754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>
                <a:latin typeface="Calibri" pitchFamily="34" charset="0"/>
              </a:rPr>
              <a:t>strata </a:t>
            </a:r>
          </a:p>
          <a:p>
            <a:r>
              <a:rPr lang="sk-SK" sz="1400">
                <a:latin typeface="Calibri" pitchFamily="34" charset="0"/>
              </a:rPr>
              <a:t>oscilácií</a:t>
            </a:r>
          </a:p>
        </p:txBody>
      </p:sp>
      <p:sp>
        <p:nvSpPr>
          <p:cNvPr id="33801" name="BlokTextu 11"/>
          <p:cNvSpPr txBox="1">
            <a:spLocks noChangeArrowheads="1"/>
          </p:cNvSpPr>
          <p:nvPr/>
        </p:nvSpPr>
        <p:spPr bwMode="auto">
          <a:xfrm>
            <a:off x="1000125" y="4357688"/>
            <a:ext cx="800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>
                <a:latin typeface="Calibri" pitchFamily="34" charset="0"/>
              </a:rPr>
              <a:t>SAXS</a:t>
            </a:r>
          </a:p>
        </p:txBody>
      </p:sp>
      <p:sp>
        <p:nvSpPr>
          <p:cNvPr id="33802" name="BlokTextu 12"/>
          <p:cNvSpPr txBox="1">
            <a:spLocks noChangeArrowheads="1"/>
          </p:cNvSpPr>
          <p:nvPr/>
        </p:nvSpPr>
        <p:spPr bwMode="auto">
          <a:xfrm>
            <a:off x="4000500" y="34290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k-SK" sz="1400">
                <a:latin typeface="Calibri" pitchFamily="34" charset="0"/>
              </a:rPr>
              <a:t>Deformácia proteínového obalu</a:t>
            </a:r>
          </a:p>
        </p:txBody>
      </p:sp>
      <p:sp>
        <p:nvSpPr>
          <p:cNvPr id="14" name="Овал 9"/>
          <p:cNvSpPr/>
          <p:nvPr/>
        </p:nvSpPr>
        <p:spPr>
          <a:xfrm rot="1477081">
            <a:off x="6326188" y="877888"/>
            <a:ext cx="1514475" cy="179387"/>
          </a:xfrm>
          <a:prstGeom prst="ellipse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04" name="BlokTextu 14"/>
          <p:cNvSpPr txBox="1">
            <a:spLocks noChangeArrowheads="1"/>
          </p:cNvSpPr>
          <p:nvPr/>
        </p:nvSpPr>
        <p:spPr bwMode="auto">
          <a:xfrm>
            <a:off x="3357563" y="428625"/>
            <a:ext cx="754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>
                <a:latin typeface="Calibri" pitchFamily="34" charset="0"/>
              </a:rPr>
              <a:t>strata </a:t>
            </a:r>
          </a:p>
          <a:p>
            <a:r>
              <a:rPr lang="sk-SK" sz="1400">
                <a:latin typeface="Calibri" pitchFamily="34" charset="0"/>
              </a:rPr>
              <a:t>oscilácií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55629D-EE96-4503-B431-0D778C8D367B}" type="datetime1">
              <a:rPr lang="sk-SK"/>
              <a:pPr>
                <a:defRPr/>
              </a:pPr>
              <a:t>14. 12. 2017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Súťaž mladých vedeckých pracovníkov do 35 rokov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54C20-75D1-4416-BAB7-045DFD5A5B46}" type="slidenum">
              <a:rPr lang="sk-SK"/>
              <a:pPr>
                <a:defRPr/>
              </a:pPr>
              <a:t>15</a:t>
            </a:fld>
            <a:endParaRPr lang="sk-SK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0938" y="333375"/>
            <a:ext cx="684212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2357438"/>
            <a:ext cx="5903912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" y="3644900"/>
            <a:ext cx="446405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3571875"/>
            <a:ext cx="359568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BlokTextu 8"/>
          <p:cNvSpPr txBox="1">
            <a:spLocks noChangeArrowheads="1"/>
          </p:cNvSpPr>
          <p:nvPr/>
        </p:nvSpPr>
        <p:spPr bwMode="auto">
          <a:xfrm>
            <a:off x="857250" y="2714625"/>
            <a:ext cx="1223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>
                <a:latin typeface="Calibri" pitchFamily="34" charset="0"/>
              </a:rPr>
              <a:t>MFer LF 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b="1" smtClean="0"/>
              <a:t>Záver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fontAlgn="auto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k-SK" sz="2000" dirty="0" smtClean="0"/>
              <a:t>Úspešná syntéza </a:t>
            </a:r>
            <a:r>
              <a:rPr lang="sk-SK" sz="2000" b="1" dirty="0" err="1" smtClean="0"/>
              <a:t>feritínových</a:t>
            </a:r>
            <a:r>
              <a:rPr lang="sk-SK" sz="2000" b="1" dirty="0" smtClean="0"/>
              <a:t> derivátov</a:t>
            </a:r>
            <a:r>
              <a:rPr lang="sk-SK" sz="2000" dirty="0" smtClean="0"/>
              <a:t>, ktoré môžu slúžiť ako </a:t>
            </a:r>
            <a:r>
              <a:rPr lang="sk-SK" sz="2000" b="1" dirty="0" smtClean="0"/>
              <a:t>modelové systémy patologického </a:t>
            </a:r>
            <a:r>
              <a:rPr lang="sk-SK" sz="2000" b="1" dirty="0" err="1" smtClean="0"/>
              <a:t>feritínu</a:t>
            </a:r>
            <a:endParaRPr lang="sk-SK" sz="2000" b="1" dirty="0" smtClean="0"/>
          </a:p>
          <a:p>
            <a:pPr algn="just" fontAlgn="auto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k-SK" sz="2000" b="1" dirty="0" smtClean="0"/>
              <a:t>MRI technika </a:t>
            </a:r>
            <a:r>
              <a:rPr lang="sk-SK" sz="2000" dirty="0" smtClean="0"/>
              <a:t>môže slúžiť na </a:t>
            </a:r>
            <a:r>
              <a:rPr lang="sk-SK" sz="2000" b="1" dirty="0" smtClean="0"/>
              <a:t>rozlíšenie patologického</a:t>
            </a:r>
            <a:r>
              <a:rPr lang="sk-SK" sz="2000" dirty="0" smtClean="0"/>
              <a:t>, resp. modelového </a:t>
            </a:r>
            <a:r>
              <a:rPr lang="sk-SK" sz="2000" dirty="0" err="1" smtClean="0"/>
              <a:t>feritínu</a:t>
            </a:r>
            <a:r>
              <a:rPr lang="sk-SK" sz="2000" dirty="0" smtClean="0"/>
              <a:t>, od </a:t>
            </a:r>
            <a:r>
              <a:rPr lang="sk-SK" sz="2000" b="1" dirty="0" smtClean="0"/>
              <a:t>natívneho </a:t>
            </a:r>
            <a:r>
              <a:rPr lang="sk-SK" sz="2000" b="1" dirty="0" err="1" smtClean="0"/>
              <a:t>feritínu</a:t>
            </a:r>
            <a:endParaRPr lang="sk-SK" sz="2000" b="1" dirty="0" smtClean="0"/>
          </a:p>
          <a:p>
            <a:pPr algn="just" fontAlgn="auto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k-SK" sz="2000" b="1" dirty="0" smtClean="0"/>
              <a:t>Včasná diagnostika </a:t>
            </a:r>
            <a:r>
              <a:rPr lang="sk-SK" sz="2000" dirty="0" smtClean="0"/>
              <a:t>ochorení spojených s narušením metabolizmu železa</a:t>
            </a:r>
          </a:p>
          <a:p>
            <a:pPr algn="just" fontAlgn="auto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k-SK" sz="2000" b="1" dirty="0" smtClean="0"/>
              <a:t>Štrukturálna charakterizácia </a:t>
            </a:r>
            <a:r>
              <a:rPr lang="sk-SK" sz="2000" b="1" dirty="0" err="1" smtClean="0"/>
              <a:t>magnetoferitínu</a:t>
            </a:r>
            <a:r>
              <a:rPr lang="sk-SK" sz="2000" b="1" dirty="0" smtClean="0"/>
              <a:t> pri rôznych pH hodnotách, </a:t>
            </a:r>
            <a:r>
              <a:rPr lang="sk-SK" sz="2000" dirty="0" smtClean="0"/>
              <a:t>pričom nízke pH malo podobný efekt na štruktúru a stabilitu </a:t>
            </a:r>
            <a:r>
              <a:rPr lang="sk-SK" sz="2000" dirty="0" err="1" smtClean="0"/>
              <a:t>magnetoferitínu</a:t>
            </a:r>
            <a:r>
              <a:rPr lang="sk-SK" sz="2000" dirty="0" smtClean="0"/>
              <a:t> ako rast </a:t>
            </a:r>
            <a:r>
              <a:rPr lang="sk-SK" sz="2000" dirty="0" err="1" smtClean="0"/>
              <a:t>loading</a:t>
            </a:r>
            <a:r>
              <a:rPr lang="sk-SK" sz="2000" dirty="0" smtClean="0"/>
              <a:t> faktora a rozdiel medzi nízkym pH a vysokým </a:t>
            </a:r>
            <a:r>
              <a:rPr lang="sk-SK" sz="2000" dirty="0" err="1" smtClean="0"/>
              <a:t>loading</a:t>
            </a:r>
            <a:r>
              <a:rPr lang="sk-SK" sz="2000" dirty="0" smtClean="0"/>
              <a:t> faktorom je spojený s väzbou H</a:t>
            </a:r>
            <a:r>
              <a:rPr lang="sk-SK" sz="2000" baseline="30000" dirty="0" smtClean="0"/>
              <a:t>+</a:t>
            </a:r>
            <a:r>
              <a:rPr lang="sk-SK" sz="2000" dirty="0" smtClean="0"/>
              <a:t> a prítomnosťou železa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55629D-EE96-4503-B431-0D778C8D367B}" type="datetime1">
              <a:rPr lang="sk-SK"/>
              <a:pPr>
                <a:defRPr/>
              </a:pPr>
              <a:t>14. 12. 2017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Súťaž mladých vedeckých pracovníkov do 35 rokov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9C257-BABF-4382-AE8C-74C61EF420E2}" type="slidenum">
              <a:rPr lang="sk-SK"/>
              <a:pPr>
                <a:defRPr/>
              </a:pPr>
              <a:t>16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7" descr="http://www.allea.org/Content/ALLEA/Logos/Logo_Slovak_Academy.jpg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1976438" y="1012825"/>
            <a:ext cx="51911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b="1" smtClean="0"/>
              <a:t>Poďakovanie</a:t>
            </a:r>
          </a:p>
        </p:txBody>
      </p:sp>
      <p:pic>
        <p:nvPicPr>
          <p:cNvPr id="36867" name="Zástupný symbol obsahu 7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054850" y="4221163"/>
            <a:ext cx="1646238" cy="1646237"/>
          </a:xfrm>
        </p:spPr>
      </p:pic>
      <p:sp>
        <p:nvSpPr>
          <p:cNvPr id="4" name="Zástupný symbol dátumu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55629D-EE96-4503-B431-0D778C8D367B}" type="datetime1">
              <a:rPr lang="sk-SK"/>
              <a:pPr>
                <a:defRPr/>
              </a:pPr>
              <a:t>14. 12. 2017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Súťaž mladých vedeckých pracovníkov do 35 rokov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95447-2537-42AC-946E-C697DF5F6C4E}" type="slidenum">
              <a:rPr lang="sk-SK"/>
              <a:pPr>
                <a:defRPr/>
              </a:pPr>
              <a:t>17</a:t>
            </a:fld>
            <a:endParaRPr lang="sk-SK"/>
          </a:p>
        </p:txBody>
      </p:sp>
      <p:pic>
        <p:nvPicPr>
          <p:cNvPr id="36871" name="Obrázok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765175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BlokTextu 9"/>
          <p:cNvSpPr txBox="1">
            <a:spLocks noChangeArrowheads="1"/>
          </p:cNvSpPr>
          <p:nvPr/>
        </p:nvSpPr>
        <p:spPr bwMode="auto">
          <a:xfrm>
            <a:off x="3652838" y="1484313"/>
            <a:ext cx="1838325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sk-SK">
                <a:latin typeface="Calibri" pitchFamily="34" charset="0"/>
              </a:rPr>
              <a:t>Peter Kopčanský, </a:t>
            </a:r>
          </a:p>
          <a:p>
            <a:pPr algn="ctr">
              <a:spcBef>
                <a:spcPts val="600"/>
              </a:spcBef>
            </a:pPr>
            <a:r>
              <a:rPr lang="en-GB">
                <a:latin typeface="Calibri" pitchFamily="34" charset="0"/>
              </a:rPr>
              <a:t>Oliver </a:t>
            </a:r>
            <a:r>
              <a:rPr lang="sk-SK">
                <a:latin typeface="Calibri" pitchFamily="34" charset="0"/>
              </a:rPr>
              <a:t>Š</a:t>
            </a:r>
            <a:r>
              <a:rPr lang="en-GB">
                <a:latin typeface="Calibri" pitchFamily="34" charset="0"/>
              </a:rPr>
              <a:t>trb</a:t>
            </a:r>
            <a:r>
              <a:rPr lang="sk-SK">
                <a:latin typeface="Calibri" pitchFamily="34" charset="0"/>
              </a:rPr>
              <a:t>á</a:t>
            </a:r>
            <a:r>
              <a:rPr lang="en-GB">
                <a:latin typeface="Calibri" pitchFamily="34" charset="0"/>
              </a:rPr>
              <a:t>k, </a:t>
            </a:r>
            <a:endParaRPr lang="sk-SK">
              <a:latin typeface="Calibri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>
                <a:latin typeface="Calibri" pitchFamily="34" charset="0"/>
              </a:rPr>
              <a:t>Ladislav Baciak,</a:t>
            </a:r>
            <a:endParaRPr lang="sk-SK">
              <a:latin typeface="Calibri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>
                <a:latin typeface="Calibri" pitchFamily="34" charset="0"/>
              </a:rPr>
              <a:t> Jozef Kovac, </a:t>
            </a:r>
            <a:endParaRPr lang="sk-SK">
              <a:latin typeface="Calibri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>
                <a:latin typeface="Calibri" pitchFamily="34" charset="0"/>
              </a:rPr>
              <a:t>Marta Masarova, </a:t>
            </a:r>
            <a:endParaRPr lang="sk-SK">
              <a:latin typeface="Calibri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>
                <a:latin typeface="Calibri" pitchFamily="34" charset="0"/>
              </a:rPr>
              <a:t>Andrej Krafcik, </a:t>
            </a:r>
            <a:endParaRPr lang="sk-SK">
              <a:latin typeface="Calibri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>
                <a:latin typeface="Calibri" pitchFamily="34" charset="0"/>
              </a:rPr>
              <a:t>Ivan Frollo, </a:t>
            </a:r>
            <a:endParaRPr lang="sk-SK">
              <a:latin typeface="Calibri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>
                <a:latin typeface="Calibri" pitchFamily="34" charset="0"/>
              </a:rPr>
              <a:t>Dusan Dobrota</a:t>
            </a:r>
            <a:r>
              <a:rPr lang="sk-SK">
                <a:latin typeface="Calibri" pitchFamily="34" charset="0"/>
              </a:rPr>
              <a:t>,</a:t>
            </a:r>
          </a:p>
          <a:p>
            <a:pPr algn="ctr">
              <a:spcBef>
                <a:spcPts val="600"/>
              </a:spcBef>
            </a:pPr>
            <a:r>
              <a:rPr lang="sk-SK">
                <a:latin typeface="Calibri" pitchFamily="34" charset="0"/>
              </a:rPr>
              <a:t>V.M. Garamus,</a:t>
            </a:r>
          </a:p>
          <a:p>
            <a:pPr algn="ctr">
              <a:spcBef>
                <a:spcPts val="600"/>
              </a:spcBef>
            </a:pPr>
            <a:r>
              <a:rPr lang="sk-SK">
                <a:latin typeface="Calibri" pitchFamily="34" charset="0"/>
              </a:rPr>
              <a:t>M.V. Avdeev,</a:t>
            </a:r>
          </a:p>
          <a:p>
            <a:pPr algn="ctr">
              <a:spcBef>
                <a:spcPts val="600"/>
              </a:spcBef>
            </a:pPr>
            <a:r>
              <a:rPr lang="sk-SK">
                <a:latin typeface="Calibri" pitchFamily="34" charset="0"/>
              </a:rPr>
              <a:t>V.I. Petrenko,</a:t>
            </a:r>
          </a:p>
          <a:p>
            <a:pPr algn="ctr">
              <a:spcBef>
                <a:spcPts val="600"/>
              </a:spcBef>
            </a:pPr>
            <a:r>
              <a:rPr lang="sk-SK">
                <a:latin typeface="Calibri" pitchFamily="34" charset="0"/>
              </a:rPr>
              <a:t>L. Almasy.</a:t>
            </a:r>
          </a:p>
        </p:txBody>
      </p:sp>
      <p:pic>
        <p:nvPicPr>
          <p:cNvPr id="36873" name="Obrázok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813" y="514350"/>
            <a:ext cx="15716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Ďakujem za pozornosť</a:t>
            </a:r>
          </a:p>
        </p:txBody>
      </p:sp>
      <p:pic>
        <p:nvPicPr>
          <p:cNvPr id="3" name="Picture 15" descr="feritincek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3409" t="6452" r="7954" b="6452"/>
          <a:stretch>
            <a:fillRect/>
          </a:stretch>
        </p:blipFill>
        <p:spPr bwMode="auto">
          <a:xfrm>
            <a:off x="3422682" y="972441"/>
            <a:ext cx="1834444" cy="1905000"/>
          </a:xfrm>
          <a:prstGeom prst="ellipse">
            <a:avLst/>
          </a:prstGeom>
          <a:noFill/>
        </p:spPr>
      </p:pic>
      <p:pic>
        <p:nvPicPr>
          <p:cNvPr id="4" name="Picture 15" descr="feritincek"/>
          <p:cNvPicPr>
            <a:picLocks noChangeAspect="1" noChangeArrowheads="1"/>
          </p:cNvPicPr>
          <p:nvPr/>
        </p:nvPicPr>
        <p:blipFill>
          <a:blip r:embed="rId2" cstate="print">
            <a:lum bright="26000" contrast="21000"/>
          </a:blip>
          <a:srcRect l="3409" t="6452" r="7954" b="6452"/>
          <a:stretch>
            <a:fillRect/>
          </a:stretch>
        </p:blipFill>
        <p:spPr bwMode="auto">
          <a:xfrm>
            <a:off x="6906150" y="896241"/>
            <a:ext cx="990600" cy="1028700"/>
          </a:xfrm>
          <a:prstGeom prst="ellipse">
            <a:avLst/>
          </a:prstGeom>
          <a:noFill/>
        </p:spPr>
      </p:pic>
      <p:pic>
        <p:nvPicPr>
          <p:cNvPr id="5" name="Picture 15" descr="feritincek"/>
          <p:cNvPicPr>
            <a:picLocks noChangeAspect="1" noChangeArrowheads="1"/>
          </p:cNvPicPr>
          <p:nvPr/>
        </p:nvPicPr>
        <p:blipFill>
          <a:blip r:embed="rId2" cstate="print">
            <a:lum bright="13000" contrast="21000"/>
          </a:blip>
          <a:srcRect l="3409" t="6452" r="7954" b="6452"/>
          <a:stretch>
            <a:fillRect/>
          </a:stretch>
        </p:blipFill>
        <p:spPr bwMode="auto">
          <a:xfrm>
            <a:off x="6012160" y="2238533"/>
            <a:ext cx="440266" cy="457200"/>
          </a:xfrm>
          <a:prstGeom prst="ellipse">
            <a:avLst/>
          </a:prstGeom>
          <a:noFill/>
        </p:spPr>
      </p:pic>
      <p:pic>
        <p:nvPicPr>
          <p:cNvPr id="6" name="Picture 15" descr="feritincek"/>
          <p:cNvPicPr>
            <a:picLocks noChangeAspect="1" noChangeArrowheads="1"/>
          </p:cNvPicPr>
          <p:nvPr/>
        </p:nvPicPr>
        <p:blipFill>
          <a:blip r:embed="rId2" cstate="print">
            <a:lum bright="34000" contrast="21000"/>
          </a:blip>
          <a:srcRect l="3409" t="6452" r="7954" b="6452"/>
          <a:stretch>
            <a:fillRect/>
          </a:stretch>
        </p:blipFill>
        <p:spPr bwMode="auto">
          <a:xfrm>
            <a:off x="838200" y="972441"/>
            <a:ext cx="1219200" cy="1266092"/>
          </a:xfrm>
          <a:prstGeom prst="ellipse">
            <a:avLst/>
          </a:prstGeom>
          <a:noFill/>
        </p:spPr>
      </p:pic>
      <p:pic>
        <p:nvPicPr>
          <p:cNvPr id="7" name="Picture 15" descr="feritincek"/>
          <p:cNvPicPr>
            <a:picLocks noChangeAspect="1" noChangeArrowheads="1"/>
          </p:cNvPicPr>
          <p:nvPr/>
        </p:nvPicPr>
        <p:blipFill>
          <a:blip r:embed="rId2" cstate="print">
            <a:lum bright="24000" contrast="21000"/>
          </a:blip>
          <a:srcRect l="3409" t="6452" r="7954" b="6452"/>
          <a:stretch>
            <a:fillRect/>
          </a:stretch>
        </p:blipFill>
        <p:spPr bwMode="auto">
          <a:xfrm>
            <a:off x="5224885" y="4582257"/>
            <a:ext cx="1447800" cy="1503485"/>
          </a:xfrm>
          <a:prstGeom prst="ellipse">
            <a:avLst/>
          </a:prstGeom>
          <a:noFill/>
        </p:spPr>
      </p:pic>
      <p:pic>
        <p:nvPicPr>
          <p:cNvPr id="8" name="Picture 15" descr="feritincek"/>
          <p:cNvPicPr>
            <a:picLocks noChangeAspect="1" noChangeArrowheads="1"/>
          </p:cNvPicPr>
          <p:nvPr/>
        </p:nvPicPr>
        <p:blipFill>
          <a:blip r:embed="rId2" cstate="print">
            <a:lum bright="17000" contrast="21000"/>
          </a:blip>
          <a:srcRect l="3409" t="6452" r="7954" b="6452"/>
          <a:stretch>
            <a:fillRect/>
          </a:stretch>
        </p:blipFill>
        <p:spPr bwMode="auto">
          <a:xfrm>
            <a:off x="3501704" y="4318090"/>
            <a:ext cx="838200" cy="870439"/>
          </a:xfrm>
          <a:prstGeom prst="ellipse">
            <a:avLst/>
          </a:prstGeom>
          <a:noFill/>
        </p:spPr>
      </p:pic>
      <p:pic>
        <p:nvPicPr>
          <p:cNvPr id="9" name="Picture 15" descr="feritincek"/>
          <p:cNvPicPr>
            <a:picLocks noChangeAspect="1" noChangeArrowheads="1"/>
          </p:cNvPicPr>
          <p:nvPr/>
        </p:nvPicPr>
        <p:blipFill>
          <a:blip r:embed="rId2" cstate="print">
            <a:lum bright="13000" contrast="21000"/>
          </a:blip>
          <a:srcRect l="3409" t="6452" r="7954" b="6452"/>
          <a:stretch>
            <a:fillRect/>
          </a:stretch>
        </p:blipFill>
        <p:spPr bwMode="auto">
          <a:xfrm>
            <a:off x="1907704" y="5181736"/>
            <a:ext cx="609600" cy="63304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b="1" smtClean="0"/>
              <a:t>Prihlásené práce 2017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392612"/>
          </a:xfrm>
        </p:spPr>
        <p:txBody>
          <a:bodyPr rtlCol="0">
            <a:normAutofit fontScale="62500" lnSpcReduction="20000"/>
          </a:bodyPr>
          <a:lstStyle/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2600" b="1" u="sng" dirty="0"/>
              <a:t>L. </a:t>
            </a:r>
            <a:r>
              <a:rPr lang="sk-SK" sz="2600" b="1" u="sng" dirty="0" err="1"/>
              <a:t>Balejcikova</a:t>
            </a:r>
            <a:r>
              <a:rPr lang="sk-SK" sz="2600" dirty="0"/>
              <a:t>, O. </a:t>
            </a:r>
            <a:r>
              <a:rPr lang="sk-SK" sz="2600" dirty="0" err="1"/>
              <a:t>Strbak</a:t>
            </a:r>
            <a:r>
              <a:rPr lang="sk-SK" sz="2600" dirty="0"/>
              <a:t>, L. </a:t>
            </a:r>
            <a:r>
              <a:rPr lang="sk-SK" sz="2600" dirty="0" err="1"/>
              <a:t>Baciak</a:t>
            </a:r>
            <a:r>
              <a:rPr lang="sk-SK" sz="2600" dirty="0"/>
              <a:t>, J. </a:t>
            </a:r>
            <a:r>
              <a:rPr lang="sk-SK" sz="2600" dirty="0" err="1"/>
              <a:t>Kovac</a:t>
            </a:r>
            <a:r>
              <a:rPr lang="sk-SK" sz="2600" dirty="0"/>
              <a:t>, M. </a:t>
            </a:r>
            <a:r>
              <a:rPr lang="sk-SK" sz="2600" dirty="0" err="1"/>
              <a:t>Masarova</a:t>
            </a:r>
            <a:r>
              <a:rPr lang="sk-SK" sz="2600" dirty="0"/>
              <a:t>, A. </a:t>
            </a:r>
            <a:r>
              <a:rPr lang="sk-SK" sz="2600" dirty="0" err="1"/>
              <a:t>Krafcik</a:t>
            </a:r>
            <a:r>
              <a:rPr lang="sk-SK" sz="2600" dirty="0"/>
              <a:t>, I. </a:t>
            </a:r>
            <a:r>
              <a:rPr lang="sk-SK" sz="2600" dirty="0" err="1"/>
              <a:t>Frollo</a:t>
            </a:r>
            <a:r>
              <a:rPr lang="sk-SK" sz="2600" dirty="0"/>
              <a:t>. D. Dobrota, P. </a:t>
            </a:r>
            <a:r>
              <a:rPr lang="sk-SK" sz="2600" dirty="0" err="1"/>
              <a:t>Kopcansky</a:t>
            </a:r>
            <a:r>
              <a:rPr lang="sk-SK" sz="2600" dirty="0"/>
              <a:t>. </a:t>
            </a:r>
            <a:r>
              <a:rPr lang="sk-SK" sz="2600" dirty="0" err="1"/>
              <a:t>Magnetic</a:t>
            </a:r>
            <a:r>
              <a:rPr lang="sk-SK" sz="2600" dirty="0"/>
              <a:t> </a:t>
            </a:r>
            <a:r>
              <a:rPr lang="sk-SK" sz="2600" dirty="0" err="1"/>
              <a:t>resonance</a:t>
            </a:r>
            <a:r>
              <a:rPr lang="sk-SK" sz="2600" dirty="0"/>
              <a:t> </a:t>
            </a:r>
            <a:r>
              <a:rPr lang="sk-SK" sz="2600" dirty="0" err="1"/>
              <a:t>imaging</a:t>
            </a:r>
            <a:r>
              <a:rPr lang="sk-SK" sz="2600" dirty="0"/>
              <a:t> </a:t>
            </a:r>
            <a:r>
              <a:rPr lang="sk-SK" sz="2600" dirty="0" err="1"/>
              <a:t>of</a:t>
            </a:r>
            <a:r>
              <a:rPr lang="sk-SK" sz="2600" dirty="0"/>
              <a:t> </a:t>
            </a:r>
            <a:r>
              <a:rPr lang="sk-SK" sz="2600" dirty="0" err="1"/>
              <a:t>reconstructed</a:t>
            </a:r>
            <a:r>
              <a:rPr lang="sk-SK" sz="2600" dirty="0"/>
              <a:t> </a:t>
            </a:r>
            <a:r>
              <a:rPr lang="sk-SK" sz="2600" dirty="0" err="1"/>
              <a:t>ferritin</a:t>
            </a:r>
            <a:r>
              <a:rPr lang="sk-SK" sz="2600" dirty="0"/>
              <a:t> </a:t>
            </a:r>
            <a:r>
              <a:rPr lang="sk-SK" sz="2600" dirty="0" err="1"/>
              <a:t>as</a:t>
            </a:r>
            <a:r>
              <a:rPr lang="sk-SK" sz="2600" dirty="0"/>
              <a:t> </a:t>
            </a:r>
            <a:r>
              <a:rPr lang="sk-SK" sz="2600" dirty="0" err="1"/>
              <a:t>an</a:t>
            </a:r>
            <a:r>
              <a:rPr lang="sk-SK" sz="2600" dirty="0"/>
              <a:t> </a:t>
            </a:r>
            <a:r>
              <a:rPr lang="sk-SK" sz="2600" dirty="0" err="1"/>
              <a:t>iron-induced</a:t>
            </a:r>
            <a:r>
              <a:rPr lang="sk-SK" sz="2600" dirty="0"/>
              <a:t> </a:t>
            </a:r>
            <a:r>
              <a:rPr lang="sk-SK" sz="2600" dirty="0" err="1"/>
              <a:t>pathological</a:t>
            </a:r>
            <a:r>
              <a:rPr lang="sk-SK" sz="2600" dirty="0"/>
              <a:t> model </a:t>
            </a:r>
            <a:r>
              <a:rPr lang="sk-SK" sz="2600" dirty="0" err="1"/>
              <a:t>system</a:t>
            </a:r>
            <a:r>
              <a:rPr lang="sk-SK" sz="2600" dirty="0"/>
              <a:t>. In </a:t>
            </a:r>
            <a:r>
              <a:rPr lang="sk-SK" sz="2600" b="1" i="1" dirty="0" err="1"/>
              <a:t>Journal</a:t>
            </a:r>
            <a:r>
              <a:rPr lang="sk-SK" sz="2600" b="1" i="1" dirty="0"/>
              <a:t> </a:t>
            </a:r>
            <a:r>
              <a:rPr lang="sk-SK" sz="2600" b="1" i="1" dirty="0" err="1"/>
              <a:t>of</a:t>
            </a:r>
            <a:r>
              <a:rPr lang="sk-SK" sz="2600" b="1" i="1" dirty="0"/>
              <a:t> </a:t>
            </a:r>
            <a:r>
              <a:rPr lang="sk-SK" sz="2600" b="1" i="1" dirty="0" err="1"/>
              <a:t>Magnetism</a:t>
            </a:r>
            <a:r>
              <a:rPr lang="sk-SK" sz="2600" b="1" i="1" dirty="0"/>
              <a:t> and </a:t>
            </a:r>
            <a:r>
              <a:rPr lang="sk-SK" sz="2600" b="1" i="1" dirty="0" err="1"/>
              <a:t>Magnetic</a:t>
            </a:r>
            <a:r>
              <a:rPr lang="sk-SK" sz="2600" b="1" i="1" dirty="0"/>
              <a:t> </a:t>
            </a:r>
            <a:r>
              <a:rPr lang="sk-SK" sz="2600" b="1" i="1" dirty="0" err="1"/>
              <a:t>Materials</a:t>
            </a:r>
            <a:r>
              <a:rPr lang="sk-SK" sz="2600" dirty="0"/>
              <a:t>, 2017, </a:t>
            </a:r>
            <a:r>
              <a:rPr lang="sk-SK" sz="2600" dirty="0" err="1"/>
              <a:t>vol</a:t>
            </a:r>
            <a:r>
              <a:rPr lang="sk-SK" sz="2600" dirty="0"/>
              <a:t>. 427, p. 127-132 (</a:t>
            </a:r>
            <a:r>
              <a:rPr lang="sk-SK" sz="2600" dirty="0">
                <a:solidFill>
                  <a:srgbClr val="FF0000"/>
                </a:solidFill>
              </a:rPr>
              <a:t>2.630 – IF2016</a:t>
            </a:r>
            <a:r>
              <a:rPr lang="sk-SK" sz="2600" dirty="0"/>
              <a:t>) </a:t>
            </a:r>
            <a:r>
              <a:rPr lang="sk-SK" sz="2600" b="1" dirty="0">
                <a:solidFill>
                  <a:srgbClr val="00B050"/>
                </a:solidFill>
              </a:rPr>
              <a:t>Q1</a:t>
            </a: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2600" b="1" u="sng" dirty="0"/>
              <a:t>L. </a:t>
            </a:r>
            <a:r>
              <a:rPr lang="sk-SK" sz="2600" b="1" u="sng" dirty="0" err="1"/>
              <a:t>Balejcikova</a:t>
            </a:r>
            <a:r>
              <a:rPr lang="sk-SK" sz="2600" dirty="0"/>
              <a:t>, O. </a:t>
            </a:r>
            <a:r>
              <a:rPr lang="sk-SK" sz="2600" dirty="0" err="1"/>
              <a:t>Strbak</a:t>
            </a:r>
            <a:r>
              <a:rPr lang="sk-SK" sz="2600" dirty="0"/>
              <a:t>, L. </a:t>
            </a:r>
            <a:r>
              <a:rPr lang="sk-SK" sz="2600" dirty="0" err="1"/>
              <a:t>Baciak</a:t>
            </a:r>
            <a:r>
              <a:rPr lang="sk-SK" sz="2600" dirty="0"/>
              <a:t>, J. </a:t>
            </a:r>
            <a:r>
              <a:rPr lang="sk-SK" sz="2600" dirty="0" err="1"/>
              <a:t>Kovac</a:t>
            </a:r>
            <a:r>
              <a:rPr lang="sk-SK" sz="2600" dirty="0"/>
              <a:t>, M. </a:t>
            </a:r>
            <a:r>
              <a:rPr lang="sk-SK" sz="2600" dirty="0" err="1"/>
              <a:t>Masarova</a:t>
            </a:r>
            <a:r>
              <a:rPr lang="sk-SK" sz="2600" dirty="0"/>
              <a:t>, A. </a:t>
            </a:r>
            <a:r>
              <a:rPr lang="sk-SK" sz="2600" dirty="0" err="1"/>
              <a:t>Krafcik</a:t>
            </a:r>
            <a:r>
              <a:rPr lang="sk-SK" sz="2600" dirty="0"/>
              <a:t>, P. </a:t>
            </a:r>
            <a:r>
              <a:rPr lang="sk-SK" sz="2600" dirty="0" err="1"/>
              <a:t>Kopcansky</a:t>
            </a:r>
            <a:r>
              <a:rPr lang="sk-SK" sz="2600" dirty="0"/>
              <a:t>, D. Dobrota, I. </a:t>
            </a:r>
            <a:r>
              <a:rPr lang="sk-SK" sz="2600" dirty="0" err="1"/>
              <a:t>Frollo</a:t>
            </a:r>
            <a:r>
              <a:rPr lang="sk-SK" sz="2600" dirty="0"/>
              <a:t>. </a:t>
            </a:r>
            <a:r>
              <a:rPr lang="sk-SK" sz="2600" dirty="0" err="1"/>
              <a:t>Differentiation</a:t>
            </a:r>
            <a:r>
              <a:rPr lang="sk-SK" sz="2600" dirty="0"/>
              <a:t> </a:t>
            </a:r>
            <a:r>
              <a:rPr lang="sk-SK" sz="2600" dirty="0" err="1"/>
              <a:t>of</a:t>
            </a:r>
            <a:r>
              <a:rPr lang="sk-SK" sz="2600" dirty="0"/>
              <a:t> </a:t>
            </a:r>
            <a:r>
              <a:rPr lang="sk-SK" sz="2600" dirty="0" err="1"/>
              <a:t>Native</a:t>
            </a:r>
            <a:r>
              <a:rPr lang="sk-SK" sz="2600" dirty="0"/>
              <a:t> and </a:t>
            </a:r>
            <a:r>
              <a:rPr lang="sk-SK" sz="2600" dirty="0" err="1"/>
              <a:t>Reconstructed</a:t>
            </a:r>
            <a:r>
              <a:rPr lang="sk-SK" sz="2600" dirty="0"/>
              <a:t> </a:t>
            </a:r>
            <a:r>
              <a:rPr lang="sk-SK" sz="2600" dirty="0" err="1"/>
              <a:t>Ferritin</a:t>
            </a:r>
            <a:r>
              <a:rPr lang="sk-SK" sz="2600" dirty="0"/>
              <a:t> </a:t>
            </a:r>
            <a:r>
              <a:rPr lang="sk-SK" sz="2600" dirty="0" err="1"/>
              <a:t>using</a:t>
            </a:r>
            <a:r>
              <a:rPr lang="sk-SK" sz="2600" dirty="0"/>
              <a:t> </a:t>
            </a:r>
            <a:r>
              <a:rPr lang="sk-SK" sz="2600" dirty="0" err="1"/>
              <a:t>the</a:t>
            </a:r>
            <a:r>
              <a:rPr lang="sk-SK" sz="2600" dirty="0"/>
              <a:t> MRI Gradient Echo </a:t>
            </a:r>
            <a:r>
              <a:rPr lang="sk-SK" sz="2600" dirty="0" err="1"/>
              <a:t>Pulse</a:t>
            </a:r>
            <a:r>
              <a:rPr lang="sk-SK" sz="2600" dirty="0"/>
              <a:t> </a:t>
            </a:r>
            <a:r>
              <a:rPr lang="sk-SK" sz="2600" dirty="0" err="1"/>
              <a:t>Sequence</a:t>
            </a:r>
            <a:r>
              <a:rPr lang="sk-SK" sz="2600" dirty="0"/>
              <a:t>. In </a:t>
            </a:r>
            <a:r>
              <a:rPr lang="sk-SK" sz="2600" b="1" i="1" dirty="0"/>
              <a:t>Acta </a:t>
            </a:r>
            <a:r>
              <a:rPr lang="sk-SK" sz="2600" b="1" i="1" dirty="0" err="1"/>
              <a:t>Physica</a:t>
            </a:r>
            <a:r>
              <a:rPr lang="sk-SK" sz="2600" b="1" i="1" dirty="0"/>
              <a:t> </a:t>
            </a:r>
            <a:r>
              <a:rPr lang="sk-SK" sz="2600" b="1" i="1" dirty="0" err="1"/>
              <a:t>Polonica</a:t>
            </a:r>
            <a:r>
              <a:rPr lang="sk-SK" sz="2600" b="1" i="1" dirty="0"/>
              <a:t> A</a:t>
            </a:r>
            <a:r>
              <a:rPr lang="sk-SK" sz="2600" dirty="0"/>
              <a:t>, 2017, </a:t>
            </a:r>
            <a:r>
              <a:rPr lang="sk-SK" sz="2600" dirty="0" err="1"/>
              <a:t>vol</a:t>
            </a:r>
            <a:r>
              <a:rPr lang="sk-SK" sz="2600" dirty="0"/>
              <a:t>. 131, p. 1093-1095 (</a:t>
            </a:r>
            <a:r>
              <a:rPr lang="sk-SK" sz="2600" dirty="0">
                <a:solidFill>
                  <a:srgbClr val="FF0000"/>
                </a:solidFill>
              </a:rPr>
              <a:t>0.469 - IF 2016</a:t>
            </a:r>
            <a:r>
              <a:rPr lang="sk-SK" sz="2600" dirty="0"/>
              <a:t>) </a:t>
            </a:r>
            <a:r>
              <a:rPr lang="sk-SK" sz="2600" b="1" dirty="0">
                <a:solidFill>
                  <a:srgbClr val="00B050"/>
                </a:solidFill>
              </a:rPr>
              <a:t>Q3</a:t>
            </a: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2600" dirty="0"/>
              <a:t>O. </a:t>
            </a:r>
            <a:r>
              <a:rPr lang="sk-SK" sz="2600" dirty="0" err="1"/>
              <a:t>Strbak</a:t>
            </a:r>
            <a:r>
              <a:rPr lang="sk-SK" sz="2600" dirty="0"/>
              <a:t>, </a:t>
            </a:r>
            <a:r>
              <a:rPr lang="sk-SK" sz="2600" b="1" u="sng" dirty="0"/>
              <a:t>L. </a:t>
            </a:r>
            <a:r>
              <a:rPr lang="sk-SK" sz="2600" b="1" u="sng" dirty="0" err="1"/>
              <a:t>Balejčíková</a:t>
            </a:r>
            <a:r>
              <a:rPr lang="sk-SK" sz="2600" dirty="0"/>
              <a:t>, L. </a:t>
            </a:r>
            <a:r>
              <a:rPr lang="sk-SK" sz="2600" dirty="0" err="1"/>
              <a:t>Baciak</a:t>
            </a:r>
            <a:r>
              <a:rPr lang="sk-SK" sz="2600" dirty="0"/>
              <a:t>, J. </a:t>
            </a:r>
            <a:r>
              <a:rPr lang="sk-SK" sz="2600" dirty="0" err="1"/>
              <a:t>Kovac</a:t>
            </a:r>
            <a:r>
              <a:rPr lang="sk-SK" sz="2600" dirty="0"/>
              <a:t>, M. </a:t>
            </a:r>
            <a:r>
              <a:rPr lang="sk-SK" sz="2600" dirty="0" err="1"/>
              <a:t>Masarova-Kozelova</a:t>
            </a:r>
            <a:r>
              <a:rPr lang="sk-SK" sz="2600" dirty="0"/>
              <a:t>, A. </a:t>
            </a:r>
            <a:r>
              <a:rPr lang="sk-SK" sz="2600" dirty="0" err="1"/>
              <a:t>Krafcik</a:t>
            </a:r>
            <a:r>
              <a:rPr lang="sk-SK" sz="2600" dirty="0"/>
              <a:t>, D. Dobrota, P. </a:t>
            </a:r>
            <a:r>
              <a:rPr lang="sk-SK" sz="2600" dirty="0" err="1"/>
              <a:t>Kopcansky</a:t>
            </a:r>
            <a:r>
              <a:rPr lang="sk-SK" sz="2600" dirty="0"/>
              <a:t>. </a:t>
            </a:r>
            <a:r>
              <a:rPr lang="sk-SK" sz="2600" dirty="0" err="1"/>
              <a:t>Low-field</a:t>
            </a:r>
            <a:r>
              <a:rPr lang="sk-SK" sz="2600" dirty="0"/>
              <a:t> and </a:t>
            </a:r>
            <a:r>
              <a:rPr lang="sk-SK" sz="2600" dirty="0" err="1"/>
              <a:t>High-field</a:t>
            </a:r>
            <a:r>
              <a:rPr lang="sk-SK" sz="2600" dirty="0"/>
              <a:t> </a:t>
            </a:r>
            <a:r>
              <a:rPr lang="sk-SK" sz="2600" dirty="0" err="1"/>
              <a:t>Magnetic</a:t>
            </a:r>
            <a:r>
              <a:rPr lang="sk-SK" sz="2600" dirty="0"/>
              <a:t> </a:t>
            </a:r>
            <a:r>
              <a:rPr lang="sk-SK" sz="2600" dirty="0" err="1"/>
              <a:t>Resonance</a:t>
            </a:r>
            <a:r>
              <a:rPr lang="sk-SK" sz="2600" dirty="0"/>
              <a:t> </a:t>
            </a:r>
            <a:r>
              <a:rPr lang="sk-SK" sz="2600" dirty="0" err="1"/>
              <a:t>Contrast</a:t>
            </a:r>
            <a:r>
              <a:rPr lang="sk-SK" sz="2600" dirty="0"/>
              <a:t> </a:t>
            </a:r>
            <a:r>
              <a:rPr lang="sk-SK" sz="2600" dirty="0" err="1"/>
              <a:t>Imaging</a:t>
            </a:r>
            <a:r>
              <a:rPr lang="sk-SK" sz="2600" dirty="0"/>
              <a:t> </a:t>
            </a:r>
            <a:r>
              <a:rPr lang="sk-SK" sz="2600" dirty="0" err="1"/>
              <a:t>of</a:t>
            </a:r>
            <a:r>
              <a:rPr lang="sk-SK" sz="2600" dirty="0"/>
              <a:t> </a:t>
            </a:r>
            <a:r>
              <a:rPr lang="sk-SK" sz="2600" dirty="0" err="1"/>
              <a:t>Magnetoferritin</a:t>
            </a:r>
            <a:r>
              <a:rPr lang="sk-SK" sz="2600" dirty="0"/>
              <a:t> </a:t>
            </a:r>
            <a:r>
              <a:rPr lang="sk-SK" sz="2600" dirty="0" err="1"/>
              <a:t>as</a:t>
            </a:r>
            <a:r>
              <a:rPr lang="sk-SK" sz="2600" dirty="0"/>
              <a:t> a </a:t>
            </a:r>
            <a:r>
              <a:rPr lang="sk-SK" sz="2600" dirty="0" err="1"/>
              <a:t>Pathological</a:t>
            </a:r>
            <a:r>
              <a:rPr lang="sk-SK" sz="2600" dirty="0"/>
              <a:t> Model </a:t>
            </a:r>
            <a:r>
              <a:rPr lang="sk-SK" sz="2600" dirty="0" err="1"/>
              <a:t>System</a:t>
            </a:r>
            <a:r>
              <a:rPr lang="sk-SK" sz="2600" dirty="0"/>
              <a:t> </a:t>
            </a:r>
            <a:r>
              <a:rPr lang="sk-SK" sz="2600" dirty="0" err="1"/>
              <a:t>of</a:t>
            </a:r>
            <a:r>
              <a:rPr lang="sk-SK" sz="2600" dirty="0"/>
              <a:t> </a:t>
            </a:r>
            <a:r>
              <a:rPr lang="sk-SK" sz="2600" dirty="0" err="1"/>
              <a:t>Iron</a:t>
            </a:r>
            <a:r>
              <a:rPr lang="sk-SK" sz="2600" dirty="0"/>
              <a:t> </a:t>
            </a:r>
            <a:r>
              <a:rPr lang="sk-SK" sz="2600" dirty="0" err="1"/>
              <a:t>Accumulation</a:t>
            </a:r>
            <a:r>
              <a:rPr lang="sk-SK" sz="2600" dirty="0"/>
              <a:t>. In </a:t>
            </a:r>
            <a:r>
              <a:rPr lang="sk-SK" sz="2600" b="1" i="1" dirty="0" err="1"/>
              <a:t>Journal</a:t>
            </a:r>
            <a:r>
              <a:rPr lang="sk-SK" sz="2600" b="1" i="1" dirty="0"/>
              <a:t> </a:t>
            </a:r>
            <a:r>
              <a:rPr lang="sk-SK" sz="2600" b="1" i="1" dirty="0" err="1"/>
              <a:t>of</a:t>
            </a:r>
            <a:r>
              <a:rPr lang="sk-SK" sz="2600" b="1" i="1" dirty="0"/>
              <a:t> </a:t>
            </a:r>
            <a:r>
              <a:rPr lang="sk-SK" sz="2600" b="1" i="1" dirty="0" err="1"/>
              <a:t>Physics</a:t>
            </a:r>
            <a:r>
              <a:rPr lang="sk-SK" sz="2600" b="1" i="1" dirty="0"/>
              <a:t> D: </a:t>
            </a:r>
            <a:r>
              <a:rPr lang="sk-SK" sz="2600" b="1" i="1" dirty="0" err="1"/>
              <a:t>Applied</a:t>
            </a:r>
            <a:r>
              <a:rPr lang="sk-SK" sz="2600" b="1" i="1" dirty="0"/>
              <a:t> </a:t>
            </a:r>
            <a:r>
              <a:rPr lang="sk-SK" sz="2600" b="1" i="1" dirty="0" err="1"/>
              <a:t>Physics</a:t>
            </a:r>
            <a:r>
              <a:rPr lang="sk-SK" sz="2600" dirty="0"/>
              <a:t>, 2017, </a:t>
            </a:r>
            <a:r>
              <a:rPr lang="sk-SK" sz="2600" dirty="0" err="1"/>
              <a:t>vol</a:t>
            </a:r>
            <a:r>
              <a:rPr lang="sk-SK" sz="2600" dirty="0"/>
              <a:t>. 50, p. 365401 (9pp) (</a:t>
            </a:r>
            <a:r>
              <a:rPr lang="sk-SK" sz="2600" dirty="0">
                <a:solidFill>
                  <a:srgbClr val="FF0000"/>
                </a:solidFill>
              </a:rPr>
              <a:t>2.588 - IF2016</a:t>
            </a:r>
            <a:r>
              <a:rPr lang="sk-SK" sz="2600" dirty="0"/>
              <a:t>) </a:t>
            </a:r>
            <a:r>
              <a:rPr lang="sk-SK" sz="2600" b="1" dirty="0">
                <a:solidFill>
                  <a:srgbClr val="00B050"/>
                </a:solidFill>
              </a:rPr>
              <a:t>Q1</a:t>
            </a: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2600" b="1" u="sng" dirty="0"/>
              <a:t>L. </a:t>
            </a:r>
            <a:r>
              <a:rPr lang="sk-SK" sz="2600" b="1" u="sng" dirty="0" err="1"/>
              <a:t>Balejčíková</a:t>
            </a:r>
            <a:r>
              <a:rPr lang="sk-SK" sz="2600" dirty="0"/>
              <a:t>, V. M. </a:t>
            </a:r>
            <a:r>
              <a:rPr lang="sk-SK" sz="2600" dirty="0" err="1"/>
              <a:t>Garamus</a:t>
            </a:r>
            <a:r>
              <a:rPr lang="sk-SK" sz="2600" dirty="0"/>
              <a:t>, M. V. </a:t>
            </a:r>
            <a:r>
              <a:rPr lang="sk-SK" sz="2600" dirty="0" err="1"/>
              <a:t>Avdeev</a:t>
            </a:r>
            <a:r>
              <a:rPr lang="sk-SK" sz="2600" dirty="0"/>
              <a:t>, V. I. </a:t>
            </a:r>
            <a:r>
              <a:rPr lang="sk-SK" sz="2600" dirty="0" err="1"/>
              <a:t>Petrenko</a:t>
            </a:r>
            <a:r>
              <a:rPr lang="sk-SK" sz="2600" dirty="0"/>
              <a:t>, L. </a:t>
            </a:r>
            <a:r>
              <a:rPr lang="sk-SK" sz="2600" dirty="0" err="1"/>
              <a:t>Almásy</a:t>
            </a:r>
            <a:r>
              <a:rPr lang="sk-SK" sz="2600" dirty="0"/>
              <a:t>, P. </a:t>
            </a:r>
            <a:r>
              <a:rPr lang="sk-SK" sz="2600" dirty="0" err="1"/>
              <a:t>Kopčanský</a:t>
            </a:r>
            <a:r>
              <a:rPr lang="sk-SK" sz="2600" dirty="0"/>
              <a:t>. </a:t>
            </a:r>
            <a:r>
              <a:rPr lang="sk-SK" sz="2600" dirty="0" err="1"/>
              <a:t>The</a:t>
            </a:r>
            <a:r>
              <a:rPr lang="sk-SK" sz="2600" dirty="0"/>
              <a:t> </a:t>
            </a:r>
            <a:r>
              <a:rPr lang="sk-SK" sz="2600" dirty="0" err="1"/>
              <a:t>effect</a:t>
            </a:r>
            <a:r>
              <a:rPr lang="sk-SK" sz="2600" dirty="0"/>
              <a:t> </a:t>
            </a:r>
            <a:r>
              <a:rPr lang="sk-SK" sz="2600" dirty="0" err="1"/>
              <a:t>of</a:t>
            </a:r>
            <a:r>
              <a:rPr lang="sk-SK" sz="2600" dirty="0"/>
              <a:t> </a:t>
            </a:r>
            <a:r>
              <a:rPr lang="sk-SK" sz="2600" dirty="0" err="1"/>
              <a:t>solution</a:t>
            </a:r>
            <a:r>
              <a:rPr lang="sk-SK" sz="2600" dirty="0"/>
              <a:t> pH on </a:t>
            </a:r>
            <a:r>
              <a:rPr lang="sk-SK" sz="2600" dirty="0" err="1"/>
              <a:t>the</a:t>
            </a:r>
            <a:r>
              <a:rPr lang="sk-SK" sz="2600" dirty="0"/>
              <a:t> </a:t>
            </a:r>
            <a:r>
              <a:rPr lang="sk-SK" sz="2600" dirty="0" err="1"/>
              <a:t>structural</a:t>
            </a:r>
            <a:r>
              <a:rPr lang="sk-SK" sz="2600" dirty="0"/>
              <a:t> stability </a:t>
            </a:r>
            <a:r>
              <a:rPr lang="sk-SK" sz="2600" dirty="0" err="1"/>
              <a:t>of</a:t>
            </a:r>
            <a:r>
              <a:rPr lang="sk-SK" sz="2600" dirty="0"/>
              <a:t> </a:t>
            </a:r>
            <a:r>
              <a:rPr lang="sk-SK" sz="2600" dirty="0" err="1"/>
              <a:t>magnetoferritin</a:t>
            </a:r>
            <a:r>
              <a:rPr lang="sk-SK" sz="2600" dirty="0"/>
              <a:t>. In </a:t>
            </a:r>
            <a:r>
              <a:rPr lang="sk-SK" sz="2600" b="1" i="1" dirty="0" err="1"/>
              <a:t>Colloids</a:t>
            </a:r>
            <a:r>
              <a:rPr lang="sk-SK" sz="2600" b="1" i="1" dirty="0"/>
              <a:t> and </a:t>
            </a:r>
            <a:r>
              <a:rPr lang="sk-SK" sz="2600" b="1" i="1" dirty="0" err="1"/>
              <a:t>Surfaces</a:t>
            </a:r>
            <a:r>
              <a:rPr lang="sk-SK" sz="2600" b="1" i="1" dirty="0"/>
              <a:t> B: </a:t>
            </a:r>
            <a:r>
              <a:rPr lang="sk-SK" sz="2600" b="1" i="1" dirty="0" err="1"/>
              <a:t>Biointerfaces</a:t>
            </a:r>
            <a:r>
              <a:rPr lang="sk-SK" sz="2600" dirty="0"/>
              <a:t>, 2017, </a:t>
            </a:r>
            <a:r>
              <a:rPr lang="sk-SK" sz="2600" dirty="0" err="1"/>
              <a:t>vol</a:t>
            </a:r>
            <a:r>
              <a:rPr lang="sk-SK" sz="2600" dirty="0"/>
              <a:t>. 156, p. 375-381 (</a:t>
            </a:r>
            <a:r>
              <a:rPr lang="sk-SK" sz="2600" dirty="0">
                <a:solidFill>
                  <a:srgbClr val="FF0000"/>
                </a:solidFill>
              </a:rPr>
              <a:t>3.887 – IF 2016</a:t>
            </a:r>
            <a:r>
              <a:rPr lang="sk-SK" sz="2600" dirty="0"/>
              <a:t>) </a:t>
            </a:r>
            <a:r>
              <a:rPr lang="sk-SK" sz="2600" b="1" dirty="0">
                <a:solidFill>
                  <a:srgbClr val="00B050"/>
                </a:solidFill>
              </a:rPr>
              <a:t>Q1</a:t>
            </a: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2600" b="1" u="sng" dirty="0"/>
              <a:t>L. </a:t>
            </a:r>
            <a:r>
              <a:rPr lang="sk-SK" sz="2600" b="1" u="sng" dirty="0" err="1"/>
              <a:t>Balejcikova</a:t>
            </a:r>
            <a:r>
              <a:rPr lang="sk-SK" sz="2600" dirty="0"/>
              <a:t>, V. I. </a:t>
            </a:r>
            <a:r>
              <a:rPr lang="sk-SK" sz="2600" dirty="0" err="1"/>
              <a:t>Petrenko</a:t>
            </a:r>
            <a:r>
              <a:rPr lang="sk-SK" sz="2600" dirty="0"/>
              <a:t>, M. V. </a:t>
            </a:r>
            <a:r>
              <a:rPr lang="sk-SK" sz="2600" dirty="0" err="1"/>
              <a:t>Avdeev</a:t>
            </a:r>
            <a:r>
              <a:rPr lang="sk-SK" sz="2600" dirty="0"/>
              <a:t>, V. M. </a:t>
            </a:r>
            <a:r>
              <a:rPr lang="sk-SK" sz="2600" dirty="0" err="1"/>
              <a:t>Garamus</a:t>
            </a:r>
            <a:r>
              <a:rPr lang="sk-SK" sz="2600" dirty="0"/>
              <a:t>, L. </a:t>
            </a:r>
            <a:r>
              <a:rPr lang="sk-SK" sz="2600" dirty="0" err="1"/>
              <a:t>Almásy</a:t>
            </a:r>
            <a:r>
              <a:rPr lang="sk-SK" sz="2600" dirty="0"/>
              <a:t>, P. </a:t>
            </a:r>
            <a:r>
              <a:rPr lang="sk-SK" sz="2600" dirty="0" err="1"/>
              <a:t>Kopčanský</a:t>
            </a:r>
            <a:r>
              <a:rPr lang="sk-SK" sz="2600" dirty="0"/>
              <a:t>. </a:t>
            </a:r>
            <a:r>
              <a:rPr lang="sk-SK" sz="2600" dirty="0" err="1"/>
              <a:t>Small-Angle</a:t>
            </a:r>
            <a:r>
              <a:rPr lang="sk-SK" sz="2600" dirty="0"/>
              <a:t> </a:t>
            </a:r>
            <a:r>
              <a:rPr lang="sk-SK" sz="2600" dirty="0" err="1"/>
              <a:t>Scattering</a:t>
            </a:r>
            <a:r>
              <a:rPr lang="sk-SK" sz="2600" dirty="0"/>
              <a:t> on </a:t>
            </a:r>
            <a:r>
              <a:rPr lang="sk-SK" sz="2600" dirty="0" err="1"/>
              <a:t>Magnetoferritin</a:t>
            </a:r>
            <a:r>
              <a:rPr lang="sk-SK" sz="2600" dirty="0"/>
              <a:t> </a:t>
            </a:r>
            <a:r>
              <a:rPr lang="sk-SK" sz="2600" dirty="0" err="1"/>
              <a:t>Nanoparticles</a:t>
            </a:r>
            <a:r>
              <a:rPr lang="sk-SK" sz="2600" dirty="0"/>
              <a:t>. In </a:t>
            </a:r>
            <a:r>
              <a:rPr lang="sk-SK" sz="2600" b="1" i="1" dirty="0" err="1"/>
              <a:t>Journal</a:t>
            </a:r>
            <a:r>
              <a:rPr lang="sk-SK" sz="2600" b="1" i="1" dirty="0"/>
              <a:t> </a:t>
            </a:r>
            <a:r>
              <a:rPr lang="sk-SK" sz="2600" b="1" i="1" dirty="0" err="1"/>
              <a:t>of</a:t>
            </a:r>
            <a:r>
              <a:rPr lang="sk-SK" sz="2600" b="1" i="1" dirty="0"/>
              <a:t> </a:t>
            </a:r>
            <a:r>
              <a:rPr lang="sk-SK" sz="2600" b="1" i="1" dirty="0" err="1"/>
              <a:t>Physics</a:t>
            </a:r>
            <a:r>
              <a:rPr lang="sk-SK" sz="2600" b="1" i="1" dirty="0"/>
              <a:t>: </a:t>
            </a:r>
            <a:r>
              <a:rPr lang="sk-SK" sz="2600" b="1" i="1" dirty="0" err="1"/>
              <a:t>Conference</a:t>
            </a:r>
            <a:r>
              <a:rPr lang="sk-SK" sz="2600" b="1" i="1" dirty="0"/>
              <a:t> </a:t>
            </a:r>
            <a:r>
              <a:rPr lang="sk-SK" sz="2600" b="1" i="1" dirty="0" err="1"/>
              <a:t>Series</a:t>
            </a:r>
            <a:r>
              <a:rPr lang="sk-SK" sz="2600" dirty="0"/>
              <a:t>, 2017, </a:t>
            </a:r>
            <a:r>
              <a:rPr lang="sk-SK" sz="2600" dirty="0" err="1"/>
              <a:t>vol</a:t>
            </a:r>
            <a:r>
              <a:rPr lang="sk-SK" sz="2600" dirty="0"/>
              <a:t>. 848, p. 012011. (</a:t>
            </a:r>
            <a:r>
              <a:rPr lang="sk-SK" sz="2600" dirty="0">
                <a:solidFill>
                  <a:srgbClr val="FF0000"/>
                </a:solidFill>
              </a:rPr>
              <a:t>0.450 – IF 2016</a:t>
            </a:r>
            <a:r>
              <a:rPr lang="sk-SK" sz="2600" dirty="0"/>
              <a:t>) </a:t>
            </a:r>
            <a:r>
              <a:rPr lang="sk-SK" sz="2600" b="1" dirty="0">
                <a:solidFill>
                  <a:srgbClr val="00B050"/>
                </a:solidFill>
              </a:rPr>
              <a:t>Q3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C2DF2D8-7D93-4517-B982-1D5A9D89E8E5}" type="datetime1">
              <a:rPr lang="sk-SK"/>
              <a:pPr>
                <a:defRPr/>
              </a:pPr>
              <a:t>14. 12. 2017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Súťaž mladých vedeckých pracovníkov do 35 rokov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42FC4-1D68-4760-9C2F-63920748764A}" type="slidenum">
              <a:rPr lang="sk-SK"/>
              <a:pPr>
                <a:defRPr/>
              </a:pPr>
              <a:t>2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4871F34-9A59-4999-9CBF-DBA7B67F742A}" type="datetime1">
              <a:rPr lang="sk-SK"/>
              <a:pPr>
                <a:defRPr/>
              </a:pPr>
              <a:t>14. 12. 2017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Súťaž mladých vedeckých pracovníkov do 35 rokov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9127C-D473-4514-A4B5-86382DCD20D3}" type="slidenum">
              <a:rPr lang="sk-SK"/>
              <a:pPr>
                <a:defRPr/>
              </a:pPr>
              <a:t>3</a:t>
            </a:fld>
            <a:endParaRPr lang="sk-SK"/>
          </a:p>
        </p:txBody>
      </p:sp>
      <p:sp>
        <p:nvSpPr>
          <p:cNvPr id="17412" name="BlokTextu 6"/>
          <p:cNvSpPr txBox="1">
            <a:spLocks noChangeArrowheads="1"/>
          </p:cNvSpPr>
          <p:nvPr/>
        </p:nvSpPr>
        <p:spPr bwMode="auto">
          <a:xfrm>
            <a:off x="3779838" y="3167063"/>
            <a:ext cx="166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800" b="1">
                <a:latin typeface="Calibri" pitchFamily="34" charset="0"/>
              </a:rPr>
              <a:t>Motivácia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2800" b="1" dirty="0" err="1" smtClean="0">
                <a:latin typeface="+mn-lt"/>
                <a:cs typeface="Times New Roman" panose="02020603050405020304" pitchFamily="18" charset="0"/>
              </a:rPr>
              <a:t>Feritín</a:t>
            </a:r>
            <a:r>
              <a:rPr lang="sk-SK" sz="2800" b="1" dirty="0" smtClean="0">
                <a:latin typeface="+mn-lt"/>
                <a:cs typeface="Times New Roman" panose="02020603050405020304" pitchFamily="18" charset="0"/>
              </a:rPr>
              <a:t>, zásobáreň železa živých organizmov</a:t>
            </a:r>
            <a:endParaRPr lang="sk-SK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FD85C0-0B17-4A17-B039-8346DDFBDFA0}" type="datetime1">
              <a:rPr lang="sk-SK"/>
              <a:pPr>
                <a:defRPr/>
              </a:pPr>
              <a:t>14. 12. 2017</a:t>
            </a:fld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E7F61-5A9D-4814-9FCE-33EAE737F808}" type="slidenum">
              <a:rPr lang="sk-SK"/>
              <a:pPr>
                <a:defRPr/>
              </a:pPr>
              <a:t>4</a:t>
            </a:fld>
            <a:endParaRPr lang="sk-SK"/>
          </a:p>
        </p:txBody>
      </p:sp>
      <p:pic>
        <p:nvPicPr>
          <p:cNvPr id="18436" name="Picture 2" descr="https://upload.wikimedia.org/wikipedia/commons/6/67/Ferrit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2060575"/>
            <a:ext cx="2354263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http://www.chemistry.wustl.edu/~edudev/LabTutorials/Ferritin/images/ferriti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916113"/>
            <a:ext cx="2525713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BlokTextu 6"/>
          <p:cNvSpPr txBox="1">
            <a:spLocks noChangeArrowheads="1"/>
          </p:cNvSpPr>
          <p:nvPr/>
        </p:nvSpPr>
        <p:spPr bwMode="auto">
          <a:xfrm>
            <a:off x="1933575" y="4508500"/>
            <a:ext cx="682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>
                <a:latin typeface="Calibri" pitchFamily="34" charset="0"/>
              </a:rPr>
              <a:t>Fe</a:t>
            </a:r>
            <a:r>
              <a:rPr lang="sk-SK" sz="2400" baseline="30000">
                <a:latin typeface="Calibri" pitchFamily="34" charset="0"/>
              </a:rPr>
              <a:t>2+</a:t>
            </a:r>
          </a:p>
        </p:txBody>
      </p:sp>
      <p:sp>
        <p:nvSpPr>
          <p:cNvPr id="18439" name="BlokTextu 10"/>
          <p:cNvSpPr txBox="1">
            <a:spLocks noChangeArrowheads="1"/>
          </p:cNvSpPr>
          <p:nvPr/>
        </p:nvSpPr>
        <p:spPr bwMode="auto">
          <a:xfrm>
            <a:off x="2843213" y="4292600"/>
            <a:ext cx="928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3600">
                <a:latin typeface="Calibri" pitchFamily="34" charset="0"/>
              </a:rPr>
              <a:t>Fe</a:t>
            </a:r>
            <a:r>
              <a:rPr lang="sk-SK" sz="3600" baseline="30000">
                <a:latin typeface="Calibri" pitchFamily="34" charset="0"/>
              </a:rPr>
              <a:t>2+</a:t>
            </a:r>
          </a:p>
        </p:txBody>
      </p:sp>
      <p:sp>
        <p:nvSpPr>
          <p:cNvPr id="18440" name="BlokTextu 11"/>
          <p:cNvSpPr txBox="1">
            <a:spLocks noChangeArrowheads="1"/>
          </p:cNvSpPr>
          <p:nvPr/>
        </p:nvSpPr>
        <p:spPr bwMode="auto">
          <a:xfrm>
            <a:off x="827088" y="4076700"/>
            <a:ext cx="9366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3200">
                <a:latin typeface="Calibri" pitchFamily="34" charset="0"/>
              </a:rPr>
              <a:t>Fe</a:t>
            </a:r>
            <a:r>
              <a:rPr lang="sk-SK" sz="3200" baseline="30000">
                <a:latin typeface="Calibri" pitchFamily="34" charset="0"/>
              </a:rPr>
              <a:t>2+</a:t>
            </a:r>
          </a:p>
        </p:txBody>
      </p:sp>
      <p:sp>
        <p:nvSpPr>
          <p:cNvPr id="18441" name="BlokTextu 12"/>
          <p:cNvSpPr txBox="1">
            <a:spLocks noChangeArrowheads="1"/>
          </p:cNvSpPr>
          <p:nvPr/>
        </p:nvSpPr>
        <p:spPr bwMode="auto">
          <a:xfrm>
            <a:off x="1231900" y="1916113"/>
            <a:ext cx="681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>
                <a:latin typeface="Calibri" pitchFamily="34" charset="0"/>
              </a:rPr>
              <a:t>Fe</a:t>
            </a:r>
            <a:r>
              <a:rPr lang="sk-SK" sz="2400" baseline="30000">
                <a:latin typeface="Calibri" pitchFamily="34" charset="0"/>
              </a:rPr>
              <a:t>2+</a:t>
            </a:r>
          </a:p>
        </p:txBody>
      </p:sp>
      <p:sp>
        <p:nvSpPr>
          <p:cNvPr id="18442" name="BlokTextu 13"/>
          <p:cNvSpPr txBox="1">
            <a:spLocks noChangeArrowheads="1"/>
          </p:cNvSpPr>
          <p:nvPr/>
        </p:nvSpPr>
        <p:spPr bwMode="auto">
          <a:xfrm>
            <a:off x="2051050" y="1485900"/>
            <a:ext cx="9286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3600">
                <a:latin typeface="Calibri" pitchFamily="34" charset="0"/>
              </a:rPr>
              <a:t>Fe</a:t>
            </a:r>
            <a:r>
              <a:rPr lang="sk-SK" sz="3600" baseline="30000">
                <a:latin typeface="Calibri" pitchFamily="34" charset="0"/>
              </a:rPr>
              <a:t>2+</a:t>
            </a:r>
          </a:p>
        </p:txBody>
      </p:sp>
      <p:sp>
        <p:nvSpPr>
          <p:cNvPr id="18443" name="BlokTextu 14"/>
          <p:cNvSpPr txBox="1">
            <a:spLocks noChangeArrowheads="1"/>
          </p:cNvSpPr>
          <p:nvPr/>
        </p:nvSpPr>
        <p:spPr bwMode="auto">
          <a:xfrm>
            <a:off x="3197225" y="1844675"/>
            <a:ext cx="682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>
                <a:latin typeface="Calibri" pitchFamily="34" charset="0"/>
              </a:rPr>
              <a:t>Fe</a:t>
            </a:r>
            <a:r>
              <a:rPr lang="sk-SK" sz="2400" baseline="30000">
                <a:latin typeface="Calibri" pitchFamily="34" charset="0"/>
              </a:rPr>
              <a:t>2+</a:t>
            </a:r>
          </a:p>
        </p:txBody>
      </p:sp>
      <p:sp>
        <p:nvSpPr>
          <p:cNvPr id="18444" name="BlokTextu 15"/>
          <p:cNvSpPr txBox="1">
            <a:spLocks noChangeArrowheads="1"/>
          </p:cNvSpPr>
          <p:nvPr/>
        </p:nvSpPr>
        <p:spPr bwMode="auto">
          <a:xfrm>
            <a:off x="3492500" y="3789363"/>
            <a:ext cx="681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>
                <a:latin typeface="Calibri" pitchFamily="34" charset="0"/>
              </a:rPr>
              <a:t>Fe</a:t>
            </a:r>
            <a:r>
              <a:rPr lang="sk-SK" sz="2400" baseline="30000">
                <a:latin typeface="Calibri" pitchFamily="34" charset="0"/>
              </a:rPr>
              <a:t>2+</a:t>
            </a:r>
          </a:p>
        </p:txBody>
      </p:sp>
      <p:sp>
        <p:nvSpPr>
          <p:cNvPr id="17" name="Zahnutá šípka doprava 16"/>
          <p:cNvSpPr/>
          <p:nvPr/>
        </p:nvSpPr>
        <p:spPr>
          <a:xfrm>
            <a:off x="676275" y="2349500"/>
            <a:ext cx="555625" cy="1246188"/>
          </a:xfrm>
          <a:prstGeom prst="curvedRightArrow">
            <a:avLst>
              <a:gd name="adj1" fmla="val 8480"/>
              <a:gd name="adj2" fmla="val 50000"/>
              <a:gd name="adj3" fmla="val 29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solidFill>
                <a:schemeClr val="tx1"/>
              </a:solidFill>
            </a:endParaRPr>
          </a:p>
        </p:txBody>
      </p:sp>
      <p:sp>
        <p:nvSpPr>
          <p:cNvPr id="18446" name="BlokTextu 17"/>
          <p:cNvSpPr txBox="1">
            <a:spLocks noChangeArrowheads="1"/>
          </p:cNvSpPr>
          <p:nvPr/>
        </p:nvSpPr>
        <p:spPr bwMode="auto">
          <a:xfrm>
            <a:off x="6908800" y="2312988"/>
            <a:ext cx="10953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4400" b="1">
                <a:latin typeface="Calibri" pitchFamily="34" charset="0"/>
              </a:rPr>
              <a:t>Fe</a:t>
            </a:r>
            <a:r>
              <a:rPr lang="sk-SK" sz="4400" b="1" baseline="30000">
                <a:latin typeface="Calibri" pitchFamily="34" charset="0"/>
              </a:rPr>
              <a:t>3+</a:t>
            </a:r>
          </a:p>
        </p:txBody>
      </p:sp>
      <p:sp>
        <p:nvSpPr>
          <p:cNvPr id="22" name="Zahnutá šípka doprava 21"/>
          <p:cNvSpPr/>
          <p:nvPr/>
        </p:nvSpPr>
        <p:spPr>
          <a:xfrm flipH="1">
            <a:off x="3644900" y="2349500"/>
            <a:ext cx="554038" cy="1246188"/>
          </a:xfrm>
          <a:prstGeom prst="curvedRightArrow">
            <a:avLst>
              <a:gd name="adj1" fmla="val 8480"/>
              <a:gd name="adj2" fmla="val 50000"/>
              <a:gd name="adj3" fmla="val 29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solidFill>
                <a:schemeClr val="tx1"/>
              </a:solidFill>
            </a:endParaRPr>
          </a:p>
        </p:txBody>
      </p:sp>
      <p:sp>
        <p:nvSpPr>
          <p:cNvPr id="18448" name="BlokTextu 18"/>
          <p:cNvSpPr txBox="1">
            <a:spLocks noChangeArrowheads="1"/>
          </p:cNvSpPr>
          <p:nvPr/>
        </p:nvSpPr>
        <p:spPr bwMode="auto">
          <a:xfrm>
            <a:off x="1547813" y="5013325"/>
            <a:ext cx="1698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800" b="1">
                <a:solidFill>
                  <a:srgbClr val="FF0000"/>
                </a:solidFill>
                <a:latin typeface="Calibri" pitchFamily="34" charset="0"/>
              </a:rPr>
              <a:t>Apoferitín</a:t>
            </a:r>
          </a:p>
        </p:txBody>
      </p:sp>
      <p:sp>
        <p:nvSpPr>
          <p:cNvPr id="18449" name="BlokTextu 23"/>
          <p:cNvSpPr txBox="1">
            <a:spLocks noChangeArrowheads="1"/>
          </p:cNvSpPr>
          <p:nvPr/>
        </p:nvSpPr>
        <p:spPr bwMode="auto">
          <a:xfrm>
            <a:off x="6710363" y="4941888"/>
            <a:ext cx="11477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800" b="1">
                <a:solidFill>
                  <a:srgbClr val="FF0000"/>
                </a:solidFill>
                <a:latin typeface="Calibri" pitchFamily="34" charset="0"/>
              </a:rPr>
              <a:t>Feritín</a:t>
            </a:r>
          </a:p>
        </p:txBody>
      </p:sp>
      <p:cxnSp>
        <p:nvCxnSpPr>
          <p:cNvPr id="25" name="Rovná spojovacia šípka 24"/>
          <p:cNvCxnSpPr/>
          <p:nvPr/>
        </p:nvCxnSpPr>
        <p:spPr>
          <a:xfrm>
            <a:off x="6357938" y="4868863"/>
            <a:ext cx="1912937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1" name="BlokTextu 26"/>
          <p:cNvSpPr txBox="1">
            <a:spLocks noChangeArrowheads="1"/>
          </p:cNvSpPr>
          <p:nvPr/>
        </p:nvSpPr>
        <p:spPr bwMode="auto">
          <a:xfrm>
            <a:off x="6723063" y="4437063"/>
            <a:ext cx="1233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>
                <a:latin typeface="Calibri" pitchFamily="34" charset="0"/>
              </a:rPr>
              <a:t>10 – 12 nm</a:t>
            </a:r>
          </a:p>
        </p:txBody>
      </p:sp>
      <p:cxnSp>
        <p:nvCxnSpPr>
          <p:cNvPr id="30" name="Rovná spojovacia šípka 29"/>
          <p:cNvCxnSpPr/>
          <p:nvPr/>
        </p:nvCxnSpPr>
        <p:spPr>
          <a:xfrm>
            <a:off x="4346575" y="3500438"/>
            <a:ext cx="1636713" cy="3016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3" name="BlokTextu 31"/>
          <p:cNvSpPr txBox="1">
            <a:spLocks noChangeArrowheads="1"/>
          </p:cNvSpPr>
          <p:nvPr/>
        </p:nvSpPr>
        <p:spPr bwMode="auto">
          <a:xfrm>
            <a:off x="4311650" y="2074863"/>
            <a:ext cx="1555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2000" b="1">
                <a:latin typeface="Calibri" pitchFamily="34" charset="0"/>
              </a:rPr>
              <a:t>Fe</a:t>
            </a:r>
            <a:r>
              <a:rPr lang="sk-SK" sz="2000" b="1" baseline="30000">
                <a:latin typeface="Calibri" pitchFamily="34" charset="0"/>
              </a:rPr>
              <a:t>2+ </a:t>
            </a:r>
            <a:r>
              <a:rPr lang="sk-SK" sz="2000" b="1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sk-SK" sz="2000" b="1">
                <a:latin typeface="Calibri" pitchFamily="34" charset="0"/>
                <a:cs typeface="Times New Roman" pitchFamily="18" charset="0"/>
              </a:rPr>
              <a:t> Fe</a:t>
            </a:r>
            <a:r>
              <a:rPr lang="sk-SK" sz="2000" b="1" baseline="30000">
                <a:latin typeface="Calibri" pitchFamily="34" charset="0"/>
                <a:cs typeface="Times New Roman" pitchFamily="18" charset="0"/>
              </a:rPr>
              <a:t>3+ </a:t>
            </a:r>
          </a:p>
          <a:p>
            <a:pPr algn="ctr"/>
            <a:r>
              <a:rPr lang="sk-SK" sz="2000" b="1">
                <a:latin typeface="Calibri" pitchFamily="34" charset="0"/>
                <a:cs typeface="Times New Roman" pitchFamily="18" charset="0"/>
              </a:rPr>
              <a:t>Oxidácia vnútri apoferitínu</a:t>
            </a:r>
            <a:endParaRPr lang="sk-SK" sz="2000" b="1">
              <a:latin typeface="Calibri" pitchFamily="34" charset="0"/>
            </a:endParaRPr>
          </a:p>
        </p:txBody>
      </p:sp>
      <p:sp>
        <p:nvSpPr>
          <p:cNvPr id="18454" name="BlokTextu 2"/>
          <p:cNvSpPr txBox="1">
            <a:spLocks noChangeArrowheads="1"/>
          </p:cNvSpPr>
          <p:nvPr/>
        </p:nvSpPr>
        <p:spPr bwMode="auto">
          <a:xfrm>
            <a:off x="6067425" y="1419225"/>
            <a:ext cx="2546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>
                <a:latin typeface="Calibri" pitchFamily="34" charset="0"/>
              </a:rPr>
              <a:t>Až do to 4500 Fe atómov</a:t>
            </a:r>
          </a:p>
        </p:txBody>
      </p:sp>
      <p:sp>
        <p:nvSpPr>
          <p:cNvPr id="18455" name="BlokTextu 7"/>
          <p:cNvSpPr txBox="1">
            <a:spLocks noChangeArrowheads="1"/>
          </p:cNvSpPr>
          <p:nvPr/>
        </p:nvSpPr>
        <p:spPr bwMode="auto">
          <a:xfrm>
            <a:off x="6208713" y="5516563"/>
            <a:ext cx="21510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k-SK" sz="1600">
                <a:latin typeface="Calibri" pitchFamily="34" charset="0"/>
              </a:rPr>
              <a:t>Apoferitín + FeO(OH)-P </a:t>
            </a:r>
          </a:p>
          <a:p>
            <a:pPr algn="ctr"/>
            <a:r>
              <a:rPr lang="sk-SK" sz="1600">
                <a:latin typeface="Calibri" pitchFamily="34" charset="0"/>
              </a:rPr>
              <a:t>komplexné jadro</a:t>
            </a:r>
          </a:p>
        </p:txBody>
      </p:sp>
      <p:sp>
        <p:nvSpPr>
          <p:cNvPr id="18456" name="BlokTextu 8"/>
          <p:cNvSpPr txBox="1">
            <a:spLocks noChangeArrowheads="1"/>
          </p:cNvSpPr>
          <p:nvPr/>
        </p:nvSpPr>
        <p:spPr bwMode="auto">
          <a:xfrm>
            <a:off x="1400175" y="5516563"/>
            <a:ext cx="1911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600">
                <a:latin typeface="Calibri" pitchFamily="34" charset="0"/>
              </a:rPr>
              <a:t>Dutý sférický proteín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Súťaž mladých vedeckých pracovníkov do 35 rokov</a:t>
            </a: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Obrázok 8" descr="polyfase ferrit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7363" y="3500438"/>
            <a:ext cx="2020887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Obrázok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1268413"/>
            <a:ext cx="17367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2800" b="1" dirty="0" err="1" smtClean="0">
                <a:latin typeface="+mn-lt"/>
                <a:cs typeface="Times New Roman" panose="02020603050405020304" pitchFamily="18" charset="0"/>
              </a:rPr>
              <a:t>Feritín</a:t>
            </a:r>
            <a:r>
              <a:rPr lang="sk-SK" sz="2800" b="1" dirty="0" smtClean="0">
                <a:latin typeface="+mn-lt"/>
                <a:cs typeface="Times New Roman" panose="02020603050405020304" pitchFamily="18" charset="0"/>
              </a:rPr>
              <a:t> a akumulácia železa</a:t>
            </a:r>
            <a:endParaRPr lang="sk-SK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74C2D9-2915-407B-B23B-C41F59075BC7}" type="datetime1">
              <a:rPr lang="sk-SK"/>
              <a:pPr>
                <a:defRPr/>
              </a:pPr>
              <a:t>14. 12. 2017</a:t>
            </a:fld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1A434-A100-47F1-A023-956AE42EB3D5}" type="slidenum">
              <a:rPr lang="sk-SK"/>
              <a:pPr>
                <a:defRPr/>
              </a:pPr>
              <a:t>5</a:t>
            </a:fld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468313" y="1268413"/>
            <a:ext cx="7056437" cy="4986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 err="1">
                <a:latin typeface="+mn-lt"/>
                <a:cs typeface="+mn-cs"/>
              </a:rPr>
              <a:t>Ferit</a:t>
            </a:r>
            <a:r>
              <a:rPr lang="sk-SK" sz="1600" dirty="0">
                <a:latin typeface="+mn-lt"/>
                <a:cs typeface="+mn-cs"/>
              </a:rPr>
              <a:t>í</a:t>
            </a:r>
            <a:r>
              <a:rPr lang="en-US" sz="1600" dirty="0">
                <a:latin typeface="+mn-lt"/>
                <a:cs typeface="+mn-cs"/>
              </a:rPr>
              <a:t>n</a:t>
            </a:r>
            <a:r>
              <a:rPr lang="sk-SK" sz="1600" dirty="0">
                <a:latin typeface="+mn-lt"/>
                <a:cs typeface="+mn-cs"/>
              </a:rPr>
              <a:t>, nádorový </a:t>
            </a:r>
            <a:r>
              <a:rPr lang="sk-SK" sz="1600" dirty="0" err="1">
                <a:latin typeface="+mn-lt"/>
                <a:cs typeface="+mn-cs"/>
              </a:rPr>
              <a:t>marker</a:t>
            </a:r>
            <a:r>
              <a:rPr lang="sk-SK" sz="1600" dirty="0">
                <a:latin typeface="+mn-lt"/>
                <a:cs typeface="+mn-cs"/>
              </a:rPr>
              <a:t> pre biochemické stanovenie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 dirty="0">
                <a:latin typeface="+mn-lt"/>
                <a:cs typeface="+mn-cs"/>
              </a:rPr>
              <a:t>jeho koncentrácie v sére</a:t>
            </a:r>
            <a:endParaRPr lang="en-US" sz="1600" dirty="0">
              <a:latin typeface="+mn-lt"/>
              <a:cs typeface="+mn-cs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k-SK" sz="1600" dirty="0">
                <a:latin typeface="+mn-lt"/>
                <a:cs typeface="+mn-cs"/>
              </a:rPr>
              <a:t>Akumulácia železa v rakovinových, kardiovaskulárnych a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 dirty="0" err="1">
                <a:latin typeface="+mn-lt"/>
                <a:cs typeface="+mn-cs"/>
              </a:rPr>
              <a:t>neurodegenerativnych</a:t>
            </a:r>
            <a:r>
              <a:rPr lang="sk-SK" sz="1600" dirty="0">
                <a:latin typeface="+mn-lt"/>
                <a:cs typeface="+mn-cs"/>
              </a:rPr>
              <a:t> ochorení</a:t>
            </a:r>
            <a:endParaRPr lang="en-US" sz="1600" dirty="0">
              <a:latin typeface="+mn-lt"/>
              <a:cs typeface="+mn-cs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k-SK" sz="1600" dirty="0">
                <a:latin typeface="+mn-lt"/>
                <a:cs typeface="+mn-cs"/>
              </a:rPr>
              <a:t>Vzťah medzi narušeným metabolizmom </a:t>
            </a:r>
            <a:r>
              <a:rPr lang="sk-SK" sz="1600" dirty="0" err="1">
                <a:latin typeface="+mn-lt"/>
                <a:cs typeface="+mn-cs"/>
              </a:rPr>
              <a:t>feritínu</a:t>
            </a:r>
            <a:r>
              <a:rPr lang="sk-SK" sz="1600" dirty="0">
                <a:latin typeface="+mn-lt"/>
                <a:cs typeface="+mn-cs"/>
              </a:rPr>
              <a:t> a akumuláciou železa</a:t>
            </a:r>
            <a:endParaRPr lang="en-US" sz="1600" dirty="0">
              <a:latin typeface="+mn-lt"/>
              <a:cs typeface="+mn-cs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k-SK" sz="1600" dirty="0" err="1">
                <a:latin typeface="+mn-lt"/>
                <a:cs typeface="+mn-cs"/>
              </a:rPr>
              <a:t>Feritín</a:t>
            </a:r>
            <a:r>
              <a:rPr lang="sk-SK" sz="1600" dirty="0">
                <a:latin typeface="+mn-lt"/>
                <a:cs typeface="+mn-cs"/>
              </a:rPr>
              <a:t> môže byť zdrojom akumulácie železa </a:t>
            </a:r>
            <a:r>
              <a:rPr lang="en-US" sz="1600" dirty="0">
                <a:latin typeface="+mn-lt"/>
                <a:cs typeface="+mn-cs"/>
              </a:rPr>
              <a:t>– </a:t>
            </a:r>
            <a:r>
              <a:rPr lang="en-US" sz="1600" dirty="0" err="1">
                <a:latin typeface="+mn-lt"/>
                <a:cs typeface="+mn-cs"/>
              </a:rPr>
              <a:t>oxidat</a:t>
            </a:r>
            <a:r>
              <a:rPr lang="sk-SK" sz="1600" dirty="0" err="1">
                <a:latin typeface="+mn-lt"/>
                <a:cs typeface="+mn-cs"/>
              </a:rPr>
              <a:t>ívny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stres</a:t>
            </a:r>
            <a:r>
              <a:rPr lang="en-US" sz="1600" dirty="0">
                <a:latin typeface="+mn-lt"/>
                <a:cs typeface="+mn-cs"/>
              </a:rPr>
              <a:t> </a:t>
            </a:r>
            <a:endParaRPr lang="sk-SK" sz="1600" dirty="0">
              <a:latin typeface="+mn-lt"/>
              <a:cs typeface="+mn-cs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>
                <a:latin typeface="+mn-lt"/>
                <a:cs typeface="+mn-cs"/>
              </a:rPr>
              <a:t>Fenton a Haber-Weiss</a:t>
            </a:r>
            <a:r>
              <a:rPr lang="sk-SK" sz="1600" dirty="0" err="1">
                <a:latin typeface="+mn-lt"/>
                <a:cs typeface="+mn-cs"/>
              </a:rPr>
              <a:t>ova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sk-SK" sz="1600" dirty="0">
                <a:latin typeface="+mn-lt"/>
                <a:cs typeface="+mn-cs"/>
              </a:rPr>
              <a:t>reakcia:</a:t>
            </a:r>
          </a:p>
          <a:p>
            <a:pPr fontAlgn="auto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sk-SK" sz="1600" dirty="0">
                <a:latin typeface="+mn-lt"/>
                <a:cs typeface="+mn-cs"/>
              </a:rPr>
              <a:t>             </a:t>
            </a:r>
            <a:r>
              <a:rPr lang="en-US" sz="1600" dirty="0">
                <a:latin typeface="+mn-lt"/>
                <a:cs typeface="+mn-cs"/>
              </a:rPr>
              <a:t>Fe</a:t>
            </a:r>
            <a:r>
              <a:rPr lang="en-US" sz="1600" baseline="30000" dirty="0">
                <a:latin typeface="+mn-lt"/>
                <a:cs typeface="+mn-cs"/>
              </a:rPr>
              <a:t>3+</a:t>
            </a:r>
            <a:r>
              <a:rPr lang="en-US" sz="1600" dirty="0">
                <a:latin typeface="+mn-lt"/>
                <a:cs typeface="+mn-cs"/>
              </a:rPr>
              <a:t> + •O</a:t>
            </a:r>
            <a:r>
              <a:rPr lang="en-US" sz="1600" baseline="30000" dirty="0">
                <a:latin typeface="+mn-lt"/>
                <a:cs typeface="+mn-cs"/>
              </a:rPr>
              <a:t>2−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600" dirty="0">
                <a:latin typeface="+mn-lt"/>
                <a:cs typeface="+mn-cs"/>
              </a:rPr>
              <a:t> Fe</a:t>
            </a:r>
            <a:r>
              <a:rPr lang="en-US" sz="1600" baseline="30000" dirty="0">
                <a:latin typeface="+mn-lt"/>
                <a:cs typeface="+mn-cs"/>
              </a:rPr>
              <a:t>2+</a:t>
            </a:r>
            <a:r>
              <a:rPr lang="en-US" sz="1600" dirty="0">
                <a:latin typeface="+mn-lt"/>
                <a:cs typeface="+mn-cs"/>
              </a:rPr>
              <a:t> + O</a:t>
            </a:r>
            <a:r>
              <a:rPr lang="en-US" sz="1600" baseline="-25000" dirty="0">
                <a:latin typeface="+mn-lt"/>
                <a:cs typeface="+mn-cs"/>
              </a:rPr>
              <a:t>2</a:t>
            </a:r>
            <a:endParaRPr lang="en-US" sz="1600" dirty="0"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 dirty="0">
                <a:latin typeface="+mn-lt"/>
                <a:cs typeface="+mn-cs"/>
              </a:rPr>
              <a:t>     </a:t>
            </a:r>
            <a:r>
              <a:rPr lang="en-US" sz="1600" dirty="0">
                <a:latin typeface="+mn-lt"/>
                <a:cs typeface="+mn-cs"/>
              </a:rPr>
              <a:t>Fe</a:t>
            </a:r>
            <a:r>
              <a:rPr lang="en-US" sz="1600" baseline="30000" dirty="0">
                <a:latin typeface="+mn-lt"/>
                <a:cs typeface="+mn-cs"/>
              </a:rPr>
              <a:t>2+ </a:t>
            </a:r>
            <a:r>
              <a:rPr lang="en-US" sz="1600" dirty="0">
                <a:latin typeface="+mn-lt"/>
                <a:cs typeface="+mn-cs"/>
              </a:rPr>
              <a:t>+ H</a:t>
            </a:r>
            <a:r>
              <a:rPr lang="en-US" sz="1600" baseline="-25000" dirty="0">
                <a:latin typeface="+mn-lt"/>
                <a:cs typeface="+mn-cs"/>
              </a:rPr>
              <a:t>2</a:t>
            </a:r>
            <a:r>
              <a:rPr lang="en-US" sz="1600" dirty="0">
                <a:latin typeface="+mn-lt"/>
                <a:cs typeface="+mn-cs"/>
              </a:rPr>
              <a:t>O</a:t>
            </a:r>
            <a:r>
              <a:rPr lang="en-US" sz="1600" baseline="-25000" dirty="0">
                <a:latin typeface="+mn-lt"/>
                <a:cs typeface="+mn-cs"/>
              </a:rPr>
              <a:t>2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600" dirty="0">
                <a:latin typeface="+mn-lt"/>
                <a:cs typeface="+mn-cs"/>
              </a:rPr>
              <a:t> Fe</a:t>
            </a:r>
            <a:r>
              <a:rPr lang="en-US" sz="1600" baseline="30000" dirty="0">
                <a:latin typeface="+mn-lt"/>
                <a:cs typeface="+mn-cs"/>
              </a:rPr>
              <a:t>3+</a:t>
            </a:r>
            <a:r>
              <a:rPr lang="en-US" sz="1600" dirty="0">
                <a:latin typeface="+mn-lt"/>
                <a:cs typeface="+mn-cs"/>
              </a:rPr>
              <a:t> + OH</a:t>
            </a:r>
            <a:r>
              <a:rPr lang="en-US" sz="1600" baseline="30000" dirty="0">
                <a:latin typeface="+mn-lt"/>
                <a:cs typeface="+mn-cs"/>
              </a:rPr>
              <a:t>−</a:t>
            </a:r>
            <a:r>
              <a:rPr lang="en-US" sz="1600" dirty="0">
                <a:latin typeface="+mn-lt"/>
                <a:cs typeface="+mn-cs"/>
              </a:rPr>
              <a:t> + •OH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sk-SK" sz="1600" dirty="0">
                <a:latin typeface="+mn-lt"/>
                <a:cs typeface="+mn-cs"/>
              </a:rPr>
              <a:t>      </a:t>
            </a:r>
            <a:r>
              <a:rPr lang="en-US" sz="1600" dirty="0">
                <a:latin typeface="+mn-lt"/>
                <a:cs typeface="+mn-cs"/>
              </a:rPr>
              <a:t>•O</a:t>
            </a:r>
            <a:r>
              <a:rPr lang="en-US" sz="1600" baseline="30000" dirty="0">
                <a:latin typeface="+mn-lt"/>
                <a:cs typeface="+mn-cs"/>
              </a:rPr>
              <a:t>2−</a:t>
            </a:r>
            <a:r>
              <a:rPr lang="en-US" sz="1600" dirty="0">
                <a:latin typeface="+mn-lt"/>
                <a:cs typeface="+mn-cs"/>
              </a:rPr>
              <a:t> + H</a:t>
            </a:r>
            <a:r>
              <a:rPr lang="en-US" sz="1600" baseline="-25000" dirty="0">
                <a:latin typeface="+mn-lt"/>
                <a:cs typeface="+mn-cs"/>
              </a:rPr>
              <a:t>2</a:t>
            </a:r>
            <a:r>
              <a:rPr lang="en-US" sz="1600" dirty="0">
                <a:latin typeface="+mn-lt"/>
                <a:cs typeface="+mn-cs"/>
              </a:rPr>
              <a:t>O</a:t>
            </a:r>
            <a:r>
              <a:rPr lang="en-US" sz="1600" baseline="-25000" dirty="0">
                <a:latin typeface="+mn-lt"/>
                <a:cs typeface="+mn-cs"/>
              </a:rPr>
              <a:t>2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600" dirty="0">
                <a:latin typeface="+mn-lt"/>
                <a:cs typeface="+mn-cs"/>
              </a:rPr>
              <a:t> O</a:t>
            </a:r>
            <a:r>
              <a:rPr lang="en-US" sz="1600" baseline="-25000" dirty="0">
                <a:latin typeface="+mn-lt"/>
                <a:cs typeface="+mn-cs"/>
              </a:rPr>
              <a:t>2</a:t>
            </a:r>
            <a:r>
              <a:rPr lang="en-US" sz="1600" dirty="0">
                <a:latin typeface="+mn-lt"/>
                <a:cs typeface="+mn-cs"/>
              </a:rPr>
              <a:t> + OH</a:t>
            </a:r>
            <a:r>
              <a:rPr lang="en-US" sz="1600" baseline="30000" dirty="0">
                <a:latin typeface="+mn-lt"/>
                <a:cs typeface="+mn-cs"/>
              </a:rPr>
              <a:t>−</a:t>
            </a:r>
            <a:r>
              <a:rPr lang="en-US" sz="1600" dirty="0">
                <a:latin typeface="+mn-lt"/>
                <a:cs typeface="+mn-cs"/>
              </a:rPr>
              <a:t> + •OH</a:t>
            </a:r>
            <a:endParaRPr lang="sk-SK" sz="1600" dirty="0">
              <a:latin typeface="+mn-lt"/>
              <a:cs typeface="+mn-cs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k-SK" sz="1600" dirty="0">
                <a:latin typeface="+mn-lt"/>
                <a:cs typeface="+mn-cs"/>
              </a:rPr>
              <a:t>V prípade absencie </a:t>
            </a:r>
            <a:r>
              <a:rPr lang="sk-SK" sz="1600" dirty="0" err="1">
                <a:latin typeface="+mn-lt"/>
                <a:cs typeface="+mn-cs"/>
              </a:rPr>
              <a:t>antioxidantov</a:t>
            </a:r>
            <a:r>
              <a:rPr lang="sk-SK" sz="1600" dirty="0">
                <a:latin typeface="+mn-lt"/>
                <a:cs typeface="+mn-cs"/>
              </a:rPr>
              <a:t>, </a:t>
            </a:r>
            <a:r>
              <a:rPr lang="sk-SK" sz="1600" dirty="0" err="1">
                <a:latin typeface="+mn-lt"/>
                <a:cs typeface="+mn-cs"/>
              </a:rPr>
              <a:t>feritín</a:t>
            </a:r>
            <a:r>
              <a:rPr lang="sk-SK" sz="1600" dirty="0">
                <a:latin typeface="+mn-lt"/>
                <a:cs typeface="+mn-cs"/>
              </a:rPr>
              <a:t> môže byť prekurzorom nešpecifickej tvorby netypických zlúčenín železa (</a:t>
            </a:r>
            <a:r>
              <a:rPr lang="en-US" sz="1600" dirty="0">
                <a:latin typeface="+mn-lt"/>
                <a:cs typeface="+mn-cs"/>
              </a:rPr>
              <a:t>Fe</a:t>
            </a:r>
            <a:r>
              <a:rPr lang="en-US" sz="1600" baseline="-25000" dirty="0">
                <a:latin typeface="+mn-lt"/>
                <a:cs typeface="+mn-cs"/>
              </a:rPr>
              <a:t>3</a:t>
            </a:r>
            <a:r>
              <a:rPr lang="en-US" sz="1600" dirty="0">
                <a:latin typeface="+mn-lt"/>
                <a:cs typeface="+mn-cs"/>
              </a:rPr>
              <a:t>O</a:t>
            </a:r>
            <a:r>
              <a:rPr lang="en-US" sz="1600" baseline="-25000" dirty="0">
                <a:latin typeface="+mn-lt"/>
                <a:cs typeface="+mn-cs"/>
              </a:rPr>
              <a:t>4</a:t>
            </a:r>
            <a:r>
              <a:rPr lang="sk-SK" sz="1600" dirty="0">
                <a:latin typeface="+mn-lt"/>
                <a:cs typeface="+mn-cs"/>
              </a:rPr>
              <a:t>)</a:t>
            </a:r>
            <a:r>
              <a:rPr lang="sk-SK" sz="1600" baseline="-25000" dirty="0">
                <a:latin typeface="+mn-lt"/>
                <a:cs typeface="+mn-cs"/>
              </a:rPr>
              <a:t> </a:t>
            </a:r>
            <a:r>
              <a:rPr lang="sk-SK" sz="1600" dirty="0">
                <a:latin typeface="+mn-lt"/>
                <a:cs typeface="+mn-cs"/>
              </a:rPr>
              <a:t>a agregátov</a:t>
            </a:r>
            <a:endParaRPr lang="en-US" sz="1600" dirty="0">
              <a:latin typeface="+mn-lt"/>
              <a:cs typeface="+mn-cs"/>
            </a:endParaRPr>
          </a:p>
        </p:txBody>
      </p:sp>
      <p:pic>
        <p:nvPicPr>
          <p:cNvPr id="20487" name="Picture 2" descr="https://jl10ll.files.wordpress.com/2013/07/antioxidan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3746500"/>
            <a:ext cx="27416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Súťaž mladých vedeckých pracovníkov do 35 rokov</a:t>
            </a:r>
            <a:endParaRPr lang="sk-SK"/>
          </a:p>
        </p:txBody>
      </p:sp>
      <p:sp>
        <p:nvSpPr>
          <p:cNvPr id="12" name="Ovál 11"/>
          <p:cNvSpPr/>
          <p:nvPr/>
        </p:nvSpPr>
        <p:spPr>
          <a:xfrm>
            <a:off x="7353300" y="33909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001B8F-B181-4806-B7B3-62867DCE5D4F}" type="datetime1">
              <a:rPr lang="sk-SK"/>
              <a:pPr>
                <a:defRPr/>
              </a:pPr>
              <a:t>14. 12. 2017</a:t>
            </a:fld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B4487-BA1A-4DF6-BA24-56E15731307A}" type="slidenum">
              <a:rPr lang="sk-SK"/>
              <a:pPr>
                <a:defRPr/>
              </a:pPr>
              <a:t>6</a:t>
            </a:fld>
            <a:endParaRPr lang="sk-SK"/>
          </a:p>
        </p:txBody>
      </p:sp>
      <p:pic>
        <p:nvPicPr>
          <p:cNvPr id="22531" name="Obrázok 5" descr="MF obr. - kópia.jpg"/>
          <p:cNvPicPr>
            <a:picLocks noChangeAspect="1" noChangeArrowheads="1"/>
          </p:cNvPicPr>
          <p:nvPr/>
        </p:nvPicPr>
        <p:blipFill>
          <a:blip r:embed="rId3"/>
          <a:srcRect l="1923"/>
          <a:stretch>
            <a:fillRect/>
          </a:stretch>
        </p:blipFill>
        <p:spPr bwMode="auto">
          <a:xfrm>
            <a:off x="4402138" y="1768475"/>
            <a:ext cx="470535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Obrázok 13" descr="apoferritin - kópia.jpg"/>
          <p:cNvPicPr>
            <a:picLocks noChangeAspect="1" noChangeArrowheads="1"/>
          </p:cNvPicPr>
          <p:nvPr/>
        </p:nvPicPr>
        <p:blipFill>
          <a:blip r:embed="rId4"/>
          <a:srcRect l="4105" t="-5333" r="55582"/>
          <a:stretch>
            <a:fillRect/>
          </a:stretch>
        </p:blipFill>
        <p:spPr bwMode="auto">
          <a:xfrm>
            <a:off x="957263" y="1844675"/>
            <a:ext cx="2466975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BlokTextu 16"/>
          <p:cNvSpPr txBox="1">
            <a:spLocks noChangeArrowheads="1"/>
          </p:cNvSpPr>
          <p:nvPr/>
        </p:nvSpPr>
        <p:spPr bwMode="auto">
          <a:xfrm>
            <a:off x="644525" y="4095750"/>
            <a:ext cx="1082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Times New Roman" pitchFamily="18" charset="0"/>
                <a:cs typeface="Times New Roman" pitchFamily="18" charset="0"/>
              </a:rPr>
              <a:t>apoferitín</a:t>
            </a:r>
          </a:p>
        </p:txBody>
      </p:sp>
      <p:sp>
        <p:nvSpPr>
          <p:cNvPr id="22534" name="BlokTextu 20"/>
          <p:cNvSpPr txBox="1">
            <a:spLocks noChangeArrowheads="1"/>
          </p:cNvSpPr>
          <p:nvPr/>
        </p:nvSpPr>
        <p:spPr bwMode="auto">
          <a:xfrm>
            <a:off x="487363" y="1292225"/>
            <a:ext cx="941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000" b="1" i="1" u="sng">
                <a:solidFill>
                  <a:srgbClr val="FF0000"/>
                </a:solidFill>
                <a:latin typeface="Calibri" pitchFamily="34" charset="0"/>
              </a:rPr>
              <a:t>In vitro</a:t>
            </a:r>
          </a:p>
        </p:txBody>
      </p:sp>
      <p:cxnSp>
        <p:nvCxnSpPr>
          <p:cNvPr id="28" name="Rovná spojovacia šípka 27"/>
          <p:cNvCxnSpPr/>
          <p:nvPr/>
        </p:nvCxnSpPr>
        <p:spPr>
          <a:xfrm>
            <a:off x="3795713" y="3357563"/>
            <a:ext cx="1220787" cy="47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BlokTextu 24"/>
          <p:cNvSpPr txBox="1">
            <a:spLocks noChangeArrowheads="1"/>
          </p:cNvSpPr>
          <p:nvPr/>
        </p:nvSpPr>
        <p:spPr bwMode="auto">
          <a:xfrm>
            <a:off x="1901825" y="4724400"/>
            <a:ext cx="6578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alibri" pitchFamily="34" charset="0"/>
              <a:buAutoNum type="alphaUcPeriod"/>
            </a:pPr>
            <a:r>
              <a:rPr lang="sk-SK">
                <a:latin typeface="Calibri" pitchFamily="34" charset="0"/>
              </a:rPr>
              <a:t>37°C, pH 7.4, HEPES tlmivý roztok → </a:t>
            </a:r>
            <a:r>
              <a:rPr lang="sk-SK" b="1">
                <a:latin typeface="Calibri" pitchFamily="34" charset="0"/>
              </a:rPr>
              <a:t>REKONŠTRUOVANÝ FERITÍN</a:t>
            </a:r>
          </a:p>
          <a:p>
            <a:pPr marL="342900" indent="-342900" algn="just">
              <a:buFont typeface="Calibri" pitchFamily="34" charset="0"/>
              <a:buAutoNum type="alphaUcPeriod"/>
            </a:pPr>
            <a:endParaRPr lang="sk-SK" b="1">
              <a:latin typeface="Calibri" pitchFamily="34" charset="0"/>
            </a:endParaRPr>
          </a:p>
          <a:p>
            <a:pPr marL="342900" indent="-342900" algn="just">
              <a:buFont typeface="Calibri" pitchFamily="34" charset="0"/>
              <a:buAutoNum type="alphaUcPeriod"/>
            </a:pPr>
            <a:r>
              <a:rPr lang="sk-SK">
                <a:latin typeface="Calibri" pitchFamily="34" charset="0"/>
              </a:rPr>
              <a:t>65°C, pH 8.6, AMPSO tlmivý roztok → </a:t>
            </a:r>
            <a:r>
              <a:rPr lang="sk-SK" b="1">
                <a:latin typeface="Calibri" pitchFamily="34" charset="0"/>
              </a:rPr>
              <a:t>MAGNETOFERITÍN</a:t>
            </a:r>
          </a:p>
          <a:p>
            <a:pPr marL="342900" indent="-342900" algn="just">
              <a:buFont typeface="Calibri" pitchFamily="34" charset="0"/>
              <a:buAutoNum type="alphaUcPeriod"/>
            </a:pPr>
            <a:endParaRPr lang="sk-SK" b="1">
              <a:latin typeface="Calibri" pitchFamily="34" charset="0"/>
            </a:endParaRPr>
          </a:p>
          <a:p>
            <a:pPr marL="342900" indent="-342900" algn="just">
              <a:buFont typeface="Calibri" pitchFamily="34" charset="0"/>
              <a:buAutoNum type="alphaUcPeriod"/>
            </a:pPr>
            <a:r>
              <a:rPr lang="sk-SK">
                <a:latin typeface="Calibri" pitchFamily="34" charset="0"/>
              </a:rPr>
              <a:t>Vysoký stupeň naloženia železom (loading faktor)</a:t>
            </a:r>
          </a:p>
        </p:txBody>
      </p:sp>
      <p:sp>
        <p:nvSpPr>
          <p:cNvPr id="22537" name="BlokTextu 26"/>
          <p:cNvSpPr txBox="1">
            <a:spLocks noChangeArrowheads="1"/>
          </p:cNvSpPr>
          <p:nvPr/>
        </p:nvSpPr>
        <p:spPr bwMode="auto">
          <a:xfrm>
            <a:off x="3803650" y="2909888"/>
            <a:ext cx="1169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>
                <a:latin typeface="Calibri" pitchFamily="34" charset="0"/>
              </a:rPr>
              <a:t>+ Fe</a:t>
            </a:r>
            <a:r>
              <a:rPr lang="sk-SK" b="1" baseline="30000">
                <a:latin typeface="Calibri" pitchFamily="34" charset="0"/>
              </a:rPr>
              <a:t>2+ </a:t>
            </a:r>
            <a:r>
              <a:rPr lang="sk-SK" b="1">
                <a:latin typeface="Calibri" pitchFamily="34" charset="0"/>
              </a:rPr>
              <a:t>ióny</a:t>
            </a:r>
          </a:p>
        </p:txBody>
      </p:sp>
      <p:sp>
        <p:nvSpPr>
          <p:cNvPr id="13" name="Zástupný symbol päty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Súťaž mladých vedeckých pracovníkov do 35 rokov</a:t>
            </a:r>
            <a:endParaRPr lang="sk-SK"/>
          </a:p>
        </p:txBody>
      </p:sp>
      <p:sp>
        <p:nvSpPr>
          <p:cNvPr id="37" name="Nadpis 1"/>
          <p:cNvSpPr txBox="1">
            <a:spLocks/>
          </p:cNvSpPr>
          <p:nvPr/>
        </p:nvSpPr>
        <p:spPr>
          <a:xfrm>
            <a:off x="474663" y="26035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k-SK" sz="2800" b="1" dirty="0" smtClean="0">
                <a:latin typeface="+mn-lt"/>
                <a:cs typeface="Times New Roman" panose="02020603050405020304" pitchFamily="18" charset="0"/>
              </a:rPr>
              <a:t>Modelové systémy štúdia</a:t>
            </a:r>
            <a:endParaRPr lang="sk-SK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540" name="BlokTextu 29"/>
          <p:cNvSpPr txBox="1">
            <a:spLocks noChangeArrowheads="1"/>
          </p:cNvSpPr>
          <p:nvPr/>
        </p:nvSpPr>
        <p:spPr bwMode="auto">
          <a:xfrm>
            <a:off x="3848100" y="3498850"/>
            <a:ext cx="1125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k-SK" b="1">
                <a:latin typeface="Calibri" pitchFamily="34" charset="0"/>
              </a:rPr>
              <a:t>Oxidačné </a:t>
            </a:r>
          </a:p>
          <a:p>
            <a:pPr algn="ctr"/>
            <a:r>
              <a:rPr lang="sk-SK" b="1">
                <a:latin typeface="Calibri" pitchFamily="34" charset="0"/>
              </a:rPr>
              <a:t>činidlo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81355FF-0B71-4E93-BF56-20355258C5D0}" type="datetime1">
              <a:rPr lang="sk-SK"/>
              <a:pPr>
                <a:defRPr/>
              </a:pPr>
              <a:t>14. 12. 2017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Súťaž mladých vedeckých pracovníkov do 35 rokov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249A0-55F4-42E4-B2EA-53FA8B694751}" type="slidenum">
              <a:rPr lang="sk-SK"/>
              <a:pPr>
                <a:defRPr/>
              </a:pPr>
              <a:t>7</a:t>
            </a:fld>
            <a:endParaRPr lang="sk-SK"/>
          </a:p>
        </p:txBody>
      </p:sp>
      <p:sp>
        <p:nvSpPr>
          <p:cNvPr id="24580" name="BlokTextu 6"/>
          <p:cNvSpPr txBox="1">
            <a:spLocks noChangeArrowheads="1"/>
          </p:cNvSpPr>
          <p:nvPr/>
        </p:nvSpPr>
        <p:spPr bwMode="auto">
          <a:xfrm>
            <a:off x="3348038" y="3167063"/>
            <a:ext cx="2447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800" b="1">
                <a:latin typeface="Calibri" pitchFamily="34" charset="0"/>
              </a:rPr>
              <a:t>Hlavná metóda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2800" b="1" dirty="0" smtClean="0">
                <a:latin typeface="+mn-lt"/>
                <a:cs typeface="Times New Roman" panose="02020603050405020304" pitchFamily="18" charset="0"/>
              </a:rPr>
              <a:t>MRI – vhodná metóda na detekciu depozitov železa</a:t>
            </a:r>
            <a:endParaRPr lang="sk-SK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F6AB39-980F-4DCD-B106-8D9BEE0CA3AA}" type="datetime1">
              <a:rPr lang="sk-SK"/>
              <a:pPr>
                <a:defRPr/>
              </a:pPr>
              <a:t>14. 12. 2017</a:t>
            </a:fld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5CEE7-9D82-462D-9F8F-9E88333F5A80}" type="slidenum">
              <a:rPr lang="sk-SK"/>
              <a:pPr>
                <a:defRPr/>
              </a:pPr>
              <a:t>8</a:t>
            </a:fld>
            <a:endParaRPr lang="sk-SK"/>
          </a:p>
        </p:txBody>
      </p:sp>
      <p:pic>
        <p:nvPicPr>
          <p:cNvPr id="25604" name="Obrázok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500188"/>
            <a:ext cx="451485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917950"/>
            <a:ext cx="1633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 descr="http://images.radiopaedia.org/images/13655379/bc0aebc89e4438af36a6476a96f3c9_big_gallery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1643063"/>
            <a:ext cx="18716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3738563"/>
            <a:ext cx="3457575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Obdĺžnik 2"/>
          <p:cNvSpPr>
            <a:spLocks noChangeArrowheads="1"/>
          </p:cNvSpPr>
          <p:nvPr/>
        </p:nvSpPr>
        <p:spPr bwMode="auto">
          <a:xfrm>
            <a:off x="530225" y="4749800"/>
            <a:ext cx="39576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b="1">
                <a:latin typeface="Calibri" pitchFamily="34" charset="0"/>
                <a:cs typeface="Times New Roman" pitchFamily="18" charset="0"/>
              </a:rPr>
              <a:t>MRI meranie bolo prevádzané použitím a.) 0.2 T ESAOTE tomografu – </a:t>
            </a:r>
            <a:r>
              <a:rPr lang="sk-SK">
                <a:latin typeface="Calibri" pitchFamily="34" charset="0"/>
              </a:rPr>
              <a:t>klinicky použiteľný na zobrazovanie rúk </a:t>
            </a:r>
          </a:p>
          <a:p>
            <a:r>
              <a:rPr lang="sk-SK" b="1">
                <a:latin typeface="Calibri" pitchFamily="34" charset="0"/>
              </a:rPr>
              <a:t>b.) 4.7 T VARIAN systém</a:t>
            </a:r>
          </a:p>
          <a:p>
            <a:endParaRPr lang="sk-SK">
              <a:latin typeface="Calibri" pitchFamily="34" charset="0"/>
            </a:endParaRPr>
          </a:p>
        </p:txBody>
      </p:sp>
      <p:cxnSp>
        <p:nvCxnSpPr>
          <p:cNvPr id="7" name="Rovná spojovacia šípka 6"/>
          <p:cNvCxnSpPr/>
          <p:nvPr/>
        </p:nvCxnSpPr>
        <p:spPr>
          <a:xfrm>
            <a:off x="4000500" y="5429250"/>
            <a:ext cx="635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äty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Súťaž mladých vedeckých pracovníkov do 35 rokov</a:t>
            </a:r>
            <a:endParaRPr lang="sk-SK"/>
          </a:p>
        </p:txBody>
      </p:sp>
      <p:sp>
        <p:nvSpPr>
          <p:cNvPr id="25611" name="BlokTextu 11"/>
          <p:cNvSpPr txBox="1">
            <a:spLocks noChangeArrowheads="1"/>
          </p:cNvSpPr>
          <p:nvPr/>
        </p:nvSpPr>
        <p:spPr bwMode="auto">
          <a:xfrm>
            <a:off x="7072313" y="1714500"/>
            <a:ext cx="2000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sk-SK" sz="1600">
                <a:latin typeface="Calibri" pitchFamily="34" charset="0"/>
              </a:rPr>
              <a:t>Počet protónov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sk-SK" sz="1600">
                <a:latin typeface="Calibri" pitchFamily="34" charset="0"/>
              </a:rPr>
              <a:t>T1 konštanta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sk-SK" sz="1600">
                <a:latin typeface="Calibri" pitchFamily="34" charset="0"/>
              </a:rPr>
              <a:t>T2 konštanta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sk-SK" sz="1600">
                <a:latin typeface="Calibri" pitchFamily="34" charset="0"/>
              </a:rPr>
              <a:t>Hustota protónov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sk-SK" sz="1600">
                <a:latin typeface="Calibri" pitchFamily="34" charset="0"/>
              </a:rPr>
              <a:t>TR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sk-SK" sz="1600">
                <a:latin typeface="Calibri" pitchFamily="34" charset="0"/>
              </a:rPr>
              <a:t>TE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sk-SK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B526BC6-A6BD-4CD7-AA67-4E89343B65FC}" type="datetime1">
              <a:rPr lang="sk-SK"/>
              <a:pPr>
                <a:defRPr/>
              </a:pPr>
              <a:t>14. 12. 2017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Súťaž mladých vedeckých pracovníkov do 35 rokov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03C37-5088-4BF2-84BC-F3C5C7E67685}" type="slidenum">
              <a:rPr lang="sk-SK"/>
              <a:pPr>
                <a:defRPr/>
              </a:pPr>
              <a:t>9</a:t>
            </a:fld>
            <a:endParaRPr lang="sk-SK"/>
          </a:p>
        </p:txBody>
      </p:sp>
      <p:sp>
        <p:nvSpPr>
          <p:cNvPr id="27652" name="BlokTextu 6"/>
          <p:cNvSpPr txBox="1">
            <a:spLocks noChangeArrowheads="1"/>
          </p:cNvSpPr>
          <p:nvPr/>
        </p:nvSpPr>
        <p:spPr bwMode="auto">
          <a:xfrm>
            <a:off x="3819525" y="3167063"/>
            <a:ext cx="1504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800" b="1">
                <a:latin typeface="Calibri" pitchFamily="34" charset="0"/>
              </a:rPr>
              <a:t>Výsledky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795</Words>
  <Application>Microsoft Office PowerPoint</Application>
  <PresentationFormat>Prezentácia na obrazovke (4:3)</PresentationFormat>
  <Paragraphs>168</Paragraphs>
  <Slides>18</Slides>
  <Notes>5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Šablóna návrhu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4" baseType="lpstr">
      <vt:lpstr>Calibri</vt:lpstr>
      <vt:lpstr>Arial</vt:lpstr>
      <vt:lpstr>Times New Roman</vt:lpstr>
      <vt:lpstr>Wingdings</vt:lpstr>
      <vt:lpstr>Motív Office</vt:lpstr>
      <vt:lpstr>Graph</vt:lpstr>
      <vt:lpstr>Snímka 1</vt:lpstr>
      <vt:lpstr>Prihlásené práce 2017</vt:lpstr>
      <vt:lpstr>Snímka 3</vt:lpstr>
      <vt:lpstr>Feritín, zásobáreň železa živých organizmov</vt:lpstr>
      <vt:lpstr>Feritín a akumulácia železa</vt:lpstr>
      <vt:lpstr>Snímka 6</vt:lpstr>
      <vt:lpstr>Snímka 7</vt:lpstr>
      <vt:lpstr>MRI – vhodná metóda na detekciu depozitov železa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Záver</vt:lpstr>
      <vt:lpstr>Poďakovanie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Lucia</dc:creator>
  <cp:lastModifiedBy>katka</cp:lastModifiedBy>
  <cp:revision>38</cp:revision>
  <dcterms:created xsi:type="dcterms:W3CDTF">2017-11-28T08:46:29Z</dcterms:created>
  <dcterms:modified xsi:type="dcterms:W3CDTF">2017-12-14T08:38:43Z</dcterms:modified>
</cp:coreProperties>
</file>