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96" r:id="rId3"/>
    <p:sldId id="295" r:id="rId4"/>
    <p:sldId id="280" r:id="rId5"/>
    <p:sldId id="281" r:id="rId6"/>
    <p:sldId id="285" r:id="rId7"/>
    <p:sldId id="284" r:id="rId8"/>
    <p:sldId id="286" r:id="rId9"/>
    <p:sldId id="287" r:id="rId10"/>
    <p:sldId id="289" r:id="rId11"/>
    <p:sldId id="290" r:id="rId12"/>
    <p:sldId id="292" r:id="rId13"/>
    <p:sldId id="293" r:id="rId14"/>
    <p:sldId id="294" r:id="rId15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 varScale="1">
        <p:scale>
          <a:sx n="113" d="100"/>
          <a:sy n="113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A092-D8A1-458F-B85F-00B7372F5623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88F1-3560-4735-8AE6-BED95353C17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7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EFEE-416A-4544-9962-707C3F9C3D2D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34BB-2AA2-4A7F-9EB7-CA0F2846BD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88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9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016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32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73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96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00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286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286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607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67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10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437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32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34BB-2AA2-4A7F-9EB7-CA0F2846BDB9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26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794792" y="2914801"/>
            <a:ext cx="7706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Štrukturalizácia magnetických </a:t>
            </a:r>
            <a:r>
              <a:rPr lang="sk-SK" sz="3200" b="1" dirty="0" err="1" smtClean="0">
                <a:latin typeface="Times New Roman" pitchFamily="18" charset="0"/>
                <a:cs typeface="Times New Roman" pitchFamily="18" charset="0"/>
              </a:rPr>
              <a:t>nanočastíc</a:t>
            </a:r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 v kvapalnom kryštáli 5CB</a:t>
            </a:r>
          </a:p>
        </p:txBody>
      </p:sp>
      <p:sp>
        <p:nvSpPr>
          <p:cNvPr id="9" name="Obdĺžnik 9"/>
          <p:cNvSpPr>
            <a:spLocks noChangeArrowheads="1"/>
          </p:cNvSpPr>
          <p:nvPr/>
        </p:nvSpPr>
        <p:spPr bwMode="auto">
          <a:xfrm>
            <a:off x="5867400" y="5920770"/>
            <a:ext cx="30250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vedcov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RNDr. </a:t>
            </a:r>
            <a:r>
              <a:rPr lang="sk-SK" altLang="sk-SK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Veronika </a:t>
            </a:r>
            <a:r>
              <a:rPr lang="sk-SK" altLang="sk-SK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Gdovinová</a:t>
            </a:r>
            <a:r>
              <a:rPr lang="sk-SK" altLang="sk-SK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  <a:endParaRPr lang="sk-SK" altLang="sk-SK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OFMJ ÚEF SAV</a:t>
            </a:r>
          </a:p>
        </p:txBody>
      </p:sp>
      <p:pic>
        <p:nvPicPr>
          <p:cNvPr id="10" name="Picture 9" descr="http://www.upjs.sk/public/files/PF/Logo__PF_UPJS_fareb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534" y="1128355"/>
            <a:ext cx="1405074" cy="14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Lucia\Desktop\iep.png"/>
          <p:cNvPicPr>
            <a:picLocks noChangeAspect="1" noChangeArrowheads="1"/>
          </p:cNvPicPr>
          <p:nvPr/>
        </p:nvPicPr>
        <p:blipFill>
          <a:blip r:embed="rId5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457200" y="3886200"/>
            <a:ext cx="1368152" cy="1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1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0"/>
            <a:ext cx="9144000" cy="6885915"/>
          </a:xfrm>
          <a:prstGeom prst="rect">
            <a:avLst/>
          </a:prstGeom>
          <a:noFill/>
        </p:spPr>
      </p:pic>
      <p:pic>
        <p:nvPicPr>
          <p:cNvPr id="3" name="Obrázok 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762000"/>
            <a:ext cx="4202437" cy="30884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98438"/>
            <a:ext cx="7696200" cy="563562"/>
          </a:xfrm>
          <a:prstGeom prst="rect">
            <a:avLst/>
          </a:prstGeom>
        </p:spPr>
        <p:txBody>
          <a:bodyPr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Magnetizačné merania (SQUID 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Magnetometer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429000"/>
            <a:ext cx="4600314" cy="327660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239000" y="4267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28600" y="4038600"/>
            <a:ext cx="419100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 typeface="Wingdings" pitchFamily="2" charset="2"/>
              <a:buNone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-existencia fázového prechodu (7 </a:t>
            </a: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kOe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 typeface="Wingdings" pitchFamily="2" charset="2"/>
              <a:buNone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reorientácia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molekúl KK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 typeface="Wingdings" pitchFamily="2" charset="2"/>
              <a:buNone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väzba medzi molekulami KK a časticami cez </a:t>
            </a: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ligandy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→ zmena orientácie molekúl mení orientáciu </a:t>
            </a: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klastrov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častíc (ostrá zmena magnetizačnej krivky)</a:t>
            </a:r>
            <a:endParaRPr lang="en-GB" alt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4876800" y="1447800"/>
            <a:ext cx="39624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prášok → magnetické vlastnosti feritu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prášok v etanole → typické chovanie takýchto koloidných systémov</a:t>
            </a:r>
            <a:endParaRPr lang="en-GB" alt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0"/>
            <a:ext cx="9144000" cy="6885915"/>
          </a:xfrm>
          <a:prstGeom prst="rect">
            <a:avLst/>
          </a:prstGeom>
          <a:noFill/>
        </p:spPr>
      </p:pic>
      <p:pic>
        <p:nvPicPr>
          <p:cNvPr id="3" name="Obrázok 2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30" y="609600"/>
            <a:ext cx="4105626" cy="299561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7696200" cy="563562"/>
          </a:xfrm>
          <a:prstGeom prst="rect">
            <a:avLst/>
          </a:prstGeom>
        </p:spPr>
        <p:txBody>
          <a:bodyPr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Magnetizačné merania (SQUID 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Magnetometer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 descr="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657600"/>
            <a:ext cx="4343400" cy="3032578"/>
          </a:xfrm>
          <a:prstGeom prst="rect">
            <a:avLst/>
          </a:prstGeom>
        </p:spPr>
      </p:pic>
      <p:pic>
        <p:nvPicPr>
          <p:cNvPr id="6" name="Obrázok 5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05200"/>
            <a:ext cx="4267200" cy="306834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371600" y="11430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vzorka A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1371600" y="1066800"/>
            <a:ext cx="91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2743200" y="4038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vzorka B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2743200" y="3962400"/>
            <a:ext cx="91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867400" y="4038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vzorka B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867400" y="3962400"/>
            <a:ext cx="91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ublina v tvare zaobleného obdĺžnika 30"/>
          <p:cNvSpPr/>
          <p:nvPr/>
        </p:nvSpPr>
        <p:spPr>
          <a:xfrm rot="5400000">
            <a:off x="6096000" y="-609600"/>
            <a:ext cx="1295400" cy="4343400"/>
          </a:xfrm>
          <a:prstGeom prst="wedgeRoundRectCallout">
            <a:avLst>
              <a:gd name="adj1" fmla="val 3924"/>
              <a:gd name="adj2" fmla="val 83643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Obdĺžnik 31"/>
          <p:cNvSpPr/>
          <p:nvPr/>
        </p:nvSpPr>
        <p:spPr>
          <a:xfrm>
            <a:off x="4572000" y="990597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po odčítaní príspevku od 5CB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para efekt- rotácia magnetických momentov vo vysokom magnetickom poli </a:t>
            </a:r>
            <a:endParaRPr lang="en-GB" alt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Bublina v tvare zaobleného obdĺžnika 33"/>
          <p:cNvSpPr/>
          <p:nvPr/>
        </p:nvSpPr>
        <p:spPr>
          <a:xfrm rot="5400000">
            <a:off x="6438900" y="1333500"/>
            <a:ext cx="457200" cy="3124200"/>
          </a:xfrm>
          <a:prstGeom prst="wedgeRoundRectCallout">
            <a:avLst>
              <a:gd name="adj1" fmla="val 276728"/>
              <a:gd name="adj2" fmla="val -29709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5" name="Obdĺžnik 34"/>
          <p:cNvSpPr/>
          <p:nvPr/>
        </p:nvSpPr>
        <p:spPr>
          <a:xfrm>
            <a:off x="5105400" y="2667000"/>
            <a:ext cx="308930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- po odčítaní príspevku od 5CB</a:t>
            </a:r>
          </a:p>
        </p:txBody>
      </p:sp>
    </p:spTree>
    <p:extLst>
      <p:ext uri="{BB962C8B-B14F-4D97-AF65-F5344CB8AC3E}">
        <p14:creationId xmlns:p14="http://schemas.microsoft.com/office/powerpoint/2010/main" val="6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0"/>
            <a:ext cx="9144000" cy="6885915"/>
          </a:xfrm>
          <a:prstGeom prst="rect">
            <a:avLst/>
          </a:prstGeom>
          <a:noFill/>
        </p:spPr>
      </p:pic>
      <p:sp>
        <p:nvSpPr>
          <p:cNvPr id="3" name="Obdĺžnik 2"/>
          <p:cNvSpPr>
            <a:spLocks noChangeArrowheads="1"/>
          </p:cNvSpPr>
          <p:nvPr/>
        </p:nvSpPr>
        <p:spPr bwMode="auto">
          <a:xfrm>
            <a:off x="395288" y="404813"/>
            <a:ext cx="5843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Zhrnutie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609600" y="1295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 štúdium kompozitného systému 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CoFe</a:t>
            </a:r>
            <a:r>
              <a:rPr lang="sk-SK" alt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@5CB </a:t>
            </a:r>
          </a:p>
          <a:p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    (vzorka A: 0.085 </a:t>
            </a:r>
            <a:r>
              <a:rPr lang="sk-SK" altLang="sk-SK" sz="20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% a vzorka B: 0.062 </a:t>
            </a:r>
            <a:r>
              <a:rPr lang="sk-SK" altLang="sk-SK" sz="20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endParaRPr lang="sk-SK" alt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SAXS dokázal prítomnosť                               					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monomérov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ako aj agregátov           					častíc už v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nematickej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fáze</a:t>
            </a: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- magnetizačné merania ukázali    					netypické správanie sa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fero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					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nematickej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vzorky pri 7000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Oe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- vzorka B- podobné správanie         					ako nedopovaný kvapalný 						kryštál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graf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814" y="2181680"/>
            <a:ext cx="4426586" cy="429532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04800" y="2181680"/>
            <a:ext cx="4419600" cy="426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7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>
            <a:spLocks noChangeArrowheads="1"/>
          </p:cNvSpPr>
          <p:nvPr/>
        </p:nvSpPr>
        <p:spPr bwMode="auto">
          <a:xfrm>
            <a:off x="323850" y="333375"/>
            <a:ext cx="2232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800" b="1" dirty="0">
                <a:latin typeface="Times New Roman" pitchFamily="18" charset="0"/>
                <a:cs typeface="Times New Roman" pitchFamily="18" charset="0"/>
              </a:rPr>
              <a:t>Poďakovanie</a:t>
            </a:r>
          </a:p>
        </p:txBody>
      </p:sp>
      <p:pic>
        <p:nvPicPr>
          <p:cNvPr id="4" name="Picture 9" descr="http://www.upjs.sk/public/files/PF/Logo__PF_UPJS_fareb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Lucia\Desktop\ie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200183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9"/>
          <p:cNvSpPr txBox="1">
            <a:spLocks noChangeArrowheads="1"/>
          </p:cNvSpPr>
          <p:nvPr/>
        </p:nvSpPr>
        <p:spPr bwMode="auto">
          <a:xfrm>
            <a:off x="2286000" y="1371600"/>
            <a:ext cx="59086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doc. RNDr. Peter Kopčanský, CSc.,</a:t>
            </a:r>
          </a:p>
          <a:p>
            <a:pPr eaLnBrk="1" hangingPunct="1">
              <a:lnSpc>
                <a:spcPct val="150000"/>
              </a:lnSpc>
            </a:pP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RNDr. Natália Tomašovičová, CSc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>
              <a:lnSpc>
                <a:spcPct val="150000"/>
              </a:lnSpc>
            </a:pP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RNDr. Jozef Kováč, CSc.,</a:t>
            </a:r>
          </a:p>
          <a:p>
            <a:pPr>
              <a:lnSpc>
                <a:spcPct val="150000"/>
              </a:lnSpc>
            </a:pP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RNDr. Jozefína </a:t>
            </a:r>
            <a:r>
              <a:rPr lang="sk-SK" altLang="en-US" sz="2000" smtClean="0">
                <a:latin typeface="Times New Roman" pitchFamily="18" charset="0"/>
                <a:cs typeface="Times New Roman" pitchFamily="18" charset="0"/>
              </a:rPr>
              <a:t>Majorošová</a:t>
            </a:r>
            <a:endParaRPr lang="sk-SK" alt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Dr. Martin 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sk-SK" altLang="en-US" sz="2000" dirty="0" err="1">
                <a:latin typeface="Times New Roman" pitchFamily="18" charset="0"/>
                <a:cs typeface="Times New Roman" pitchFamily="18" charset="0"/>
              </a:rPr>
              <a:t>Schroer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EMBL Hamburg, Nemecko</a:t>
            </a:r>
            <a:endParaRPr lang="sk-SK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Dmitri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sk-SK" altLang="en-US" sz="2000" dirty="0" err="1">
                <a:latin typeface="Times New Roman" pitchFamily="18" charset="0"/>
                <a:cs typeface="Times New Roman" pitchFamily="18" charset="0"/>
              </a:rPr>
              <a:t>Svergun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EMBL Hamburg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Nemecko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  <a:buNone/>
            </a:pP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Ingo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en-US" sz="2000" dirty="0" err="1">
                <a:latin typeface="Times New Roman" pitchFamily="18" charset="0"/>
                <a:cs typeface="Times New Roman" pitchFamily="18" charset="0"/>
              </a:rPr>
              <a:t>Appel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Inštitút technológie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Karlsruhe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Nemecko</a:t>
            </a:r>
            <a:endParaRPr lang="de-LI" alt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  <a:buNone/>
            </a:pP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Silke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Behrens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- Inštitút technológie </a:t>
            </a:r>
            <a:r>
              <a:rPr lang="sk-SK" altLang="en-US" sz="2000" dirty="0" err="1" smtClean="0">
                <a:latin typeface="Times New Roman" pitchFamily="18" charset="0"/>
                <a:cs typeface="Times New Roman" pitchFamily="18" charset="0"/>
              </a:rPr>
              <a:t>Karlsruhe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Nemecko</a:t>
            </a:r>
            <a:endParaRPr lang="de-LI" alt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49" y="533400"/>
            <a:ext cx="3886651" cy="9702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5562600"/>
            <a:ext cx="2257425" cy="10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1908175" y="2708275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4000" b="1" dirty="0">
                <a:latin typeface="Times New Roman" pitchFamily="18" charset="0"/>
                <a:cs typeface="Times New Roman" pitchFamily="18" charset="0"/>
              </a:rPr>
              <a:t>Ďakujem za pozornosť</a:t>
            </a:r>
          </a:p>
        </p:txBody>
      </p:sp>
      <p:pic>
        <p:nvPicPr>
          <p:cNvPr id="5" name="Picture 9" descr="http://www.upjs.sk/public/files/PF/Logo__PF_UPJS_fareb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Lucia\Desktop\iep.png"/>
          <p:cNvPicPr>
            <a:picLocks noChangeAspect="1" noChangeArrowheads="1"/>
          </p:cNvPicPr>
          <p:nvPr/>
        </p:nvPicPr>
        <p:blipFill>
          <a:blip r:embed="rId5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684213" y="4005263"/>
            <a:ext cx="19431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8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457200" y="228600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800" b="1" dirty="0" smtClean="0">
                <a:latin typeface="Times New Roman" pitchFamily="18" charset="0"/>
                <a:cs typeface="Times New Roman" pitchFamily="18" charset="0"/>
              </a:rPr>
              <a:t>Publikácie</a:t>
            </a:r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52400" y="1199808"/>
            <a:ext cx="8839200" cy="611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GDOVINOVÁ, Veronika.-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TOMAŠOVIČOVÁ,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Natália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ZÁVIŠOVÁ,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Vlasta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ÈBER,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Nándor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TÓTH-KATONA,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Tibor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ROYER, Francois.- JAMON, Damien.- JADZYN, Jan.- KOPČANSKÝ, Peter. Low magnetic field response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ferronematics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Polonica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2017, vol. 131, p. 934-936, Q3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TOMAŠOVIČOVÁ,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Natália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YANG, C.-W.- BALEJČÍKOVÁ, Lucia.-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GDOVINOVÁ, Veronika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HAYRYAN,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Shura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HWANG, I.-S.- HU, CH.-K.- KOPČANSKÝ, Peter. Interaction of Magnetic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Lyotropic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Liquid Crystal Studied by AFM. In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Polonica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2017, vol. 131, p. 958-960, Q3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MAJOROŠOVÁ,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Jozefína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GDOVINOVÁ, Veronika.-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TOMAŠOVIČOVÁ,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Natália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JURÍKOVÁ,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ZÁVIŠOVÁ,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Vlasta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JADZYN, Jan.- KOPČANSKÝ, Peter. The influence of magnetic particles on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nematic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droplets formation in liquid crystal. In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Polonica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2017, vol. 131, p. 955-957, Q3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CSACH,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Kornel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JURÍKOVÁ,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MIŠKUF,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Jozef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TOMAŠOVIČOVÁ,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Natália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GDOVINOVÁ, Veronika.-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ZÁVIŠOVÁ,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Vlasta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KOPČANSKÝ, Peter.- ÉBER,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Nándor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TÓTH-KATONA,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Tibor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FODOR-CSORBA,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.- VAJDA,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Aniko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Kinetics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nematic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isotropic phase transition in liquid crystal doped with magnetic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Polonica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2017, vol. 131, p. 949-951, Q3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sz="1600" dirty="0" smtClean="0"/>
          </a:p>
          <a:p>
            <a:pPr lvl="0"/>
            <a:endParaRPr lang="sk-SK" sz="1600" dirty="0" smtClean="0"/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sk-SK" sz="1600" dirty="0" smtClean="0"/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457200" y="228600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800" b="1" dirty="0" smtClean="0">
                <a:latin typeface="Times New Roman" pitchFamily="18" charset="0"/>
                <a:cs typeface="Times New Roman" pitchFamily="18" charset="0"/>
              </a:rPr>
              <a:t>Publikácie</a:t>
            </a:r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52400" y="838200"/>
            <a:ext cx="8839200" cy="587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sz="1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GDOVINOVÁ, Veronika.-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TOMAŠOVIČOVÁ,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Natália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ÈBER,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Nándor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SALAMON, Peter.- TÓTH-KATONA,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Tibor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ZÁVIŠOVÁ,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KOVÁČ,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JADZYN, Jan.- KOPČANSKÝ, Peter.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Ferronematics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the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nematic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6CB in combined electric and magnetic fields. In </a:t>
            </a:r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Transitions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2017, vol. 90, p. 780-789, Q3</a:t>
            </a:r>
            <a:endParaRPr lang="sk-SK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GDOVINOVÁ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Veronika.-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TOMAŠOVIČOVÁ,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Natália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BAŤKO, Ivan.- BAŤKOVÁ, Marianna.- BALEJČÍKOVÁ, Lucia.- GARAMUS,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Vasyl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PETRENKO, Viktor.- AVDEEV, Mikhail.- KOPČANSKÝ, Peter. Interaction of magnetic nanoparticles with lysozyme amyloid fibrils,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Magnetism and Magnetic Materials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2017, vol. 431, p. 8- 11, Q1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GDOVINOVÁ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Veronika.-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SCHROER, Martin A.- TOMAŠOVIČOVÁ,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Natália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APPEL, Ingo.- BEHRENS,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MAJOROŠOVÁ,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Jozefína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KOVÁČ,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SVERGUN, Dmitri I.- KOPČANSKÝ, Peter.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Structuralization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magnetic nanoparticles in 5CB liquid crystals. In Soft Matter 2017, vol. 13, p. 7890.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10.1039/C7SM01234A, Q1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TOMAŠOVIČOVÁ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Natália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KOVÁČ,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GDOVINOVÁ, Veronika.-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ÉBER,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Nándor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TÓTH-KATONA, Tibor.- JADZYN, Jan.- KOPČANSKÝ, Peter. Alternating current magnetic susceptibility of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ferronematic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of Nanotechnology 2017, vol. 8, p. 2515-2520.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10.3762/bjnano.8.251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Q1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TOMAŠOVIČOVÁ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Natália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BURYLOV,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GDOVINOVÁ, Veronika.-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TARASOV,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KOVÁČ,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BURYLOVA, Natalia.- VOROSHILOV, Alexey.- KOPČANSKÝ, Peter.- JADZYN, Jan. Magnetic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Freedericksz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in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ferronematic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liquid crystal doped with spindle magnetic particles.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Molecular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press,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27000" y="3200400"/>
            <a:ext cx="8864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1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369143"/>
            <a:ext cx="8229600" cy="62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Motivácia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381000" y="4267200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alt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cholesterické</a:t>
            </a: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kvapalné kryštály ako senzory teploty (termovízna kamera)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vizualizácia magnetického poľa </a:t>
            </a:r>
          </a:p>
          <a:p>
            <a:pPr marL="342900" indent="-342900" algn="just">
              <a:lnSpc>
                <a:spcPct val="150000"/>
              </a:lnSpc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potreba citlivého senzora magnetického poľa spojeného so zmenou farby </a:t>
            </a:r>
          </a:p>
          <a:p>
            <a:pPr marL="342900" indent="-342900" algn="just">
              <a:lnSpc>
                <a:spcPct val="150000"/>
              </a:lnSpc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magnetická kvapalina citlivá na magnetické pole (napr. kvapalný kryštál) 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kvapalný kryštál= </a:t>
            </a:r>
            <a:r>
              <a:rPr lang="sk-SK" alt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diamagnetikum</a:t>
            </a: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(veľmi nízka magnetická odpoveď</a:t>
            </a:r>
            <a:r>
              <a:rPr lang="sk-SK" altLang="sk-SK" dirty="0" smtClean="0"/>
              <a:t>)</a:t>
            </a:r>
            <a:endParaRPr lang="sk-SK" altLang="sk-SK" dirty="0"/>
          </a:p>
        </p:txBody>
      </p:sp>
      <p:pic>
        <p:nvPicPr>
          <p:cNvPr id="5" name="Picture 4" descr="http://energyharvesting.pl/images/magnetovision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39544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3c1703fe8d.site.internapcdn.net/newman/gfx/news/hires/infraredc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4123646" cy="28575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4953000" y="1066800"/>
            <a:ext cx="39624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51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>
            <a:spLocks noChangeArrowheads="1"/>
          </p:cNvSpPr>
          <p:nvPr/>
        </p:nvSpPr>
        <p:spPr bwMode="auto">
          <a:xfrm>
            <a:off x="457200" y="228600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800" b="1" dirty="0">
                <a:latin typeface="Times New Roman" pitchFamily="18" charset="0"/>
                <a:cs typeface="Times New Roman" pitchFamily="18" charset="0"/>
              </a:rPr>
              <a:t>Feronematikum</a:t>
            </a:r>
          </a:p>
          <a:p>
            <a:pPr eaLnBrk="1" hangingPunct="1"/>
            <a:r>
              <a:rPr lang="sk-SK" altLang="sk-SK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sk-SK" sz="2000" dirty="0" err="1">
                <a:latin typeface="Times New Roman" pitchFamily="18" charset="0"/>
                <a:cs typeface="Times New Roman" pitchFamily="18" charset="0"/>
              </a:rPr>
              <a:t>suspen</a:t>
            </a: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zia</a:t>
            </a:r>
            <a:r>
              <a:rPr lang="en-US" alt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jemných </a:t>
            </a:r>
            <a:r>
              <a:rPr lang="en-US" altLang="sk-SK" sz="2000" dirty="0" err="1">
                <a:latin typeface="Times New Roman" pitchFamily="18" charset="0"/>
                <a:cs typeface="Times New Roman" pitchFamily="18" charset="0"/>
              </a:rPr>
              <a:t>magnetick</a:t>
            </a: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ých častíc v </a:t>
            </a:r>
            <a:r>
              <a:rPr lang="en-US" altLang="sk-SK" sz="2000" dirty="0" err="1">
                <a:latin typeface="Times New Roman" pitchFamily="18" charset="0"/>
                <a:cs typeface="Times New Roman" pitchFamily="18" charset="0"/>
              </a:rPr>
              <a:t>nematic</a:t>
            </a:r>
            <a:r>
              <a:rPr lang="sk-SK" altLang="sk-SK" sz="2000" dirty="0">
                <a:latin typeface="Times New Roman" pitchFamily="18" charset="0"/>
                <a:cs typeface="Times New Roman" pitchFamily="18" charset="0"/>
              </a:rPr>
              <a:t>kom kvapalnom kryštáli </a:t>
            </a:r>
          </a:p>
          <a:p>
            <a:pPr eaLnBrk="1" hangingPunct="1"/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129463" cy="2536825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685800" y="4572000"/>
            <a:ext cx="7416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 typeface="Wingdings" pitchFamily="2" charset="2"/>
              <a:buNone/>
            </a:pPr>
            <a:r>
              <a:rPr lang="en-GB" altLang="sk-SK" b="1" u="sng" dirty="0" err="1"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sk-SK" altLang="sk-SK" b="1" u="sng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sk-SK" b="1" u="sng" dirty="0" err="1">
                <a:latin typeface="Times New Roman" pitchFamily="18" charset="0"/>
                <a:cs typeface="Times New Roman" pitchFamily="18" charset="0"/>
              </a:rPr>
              <a:t>teri</a:t>
            </a:r>
            <a:r>
              <a:rPr lang="sk-SK" altLang="sk-SK" b="1" u="sng" dirty="0">
                <a:latin typeface="Times New Roman" pitchFamily="18" charset="0"/>
                <a:cs typeface="Times New Roman" pitchFamily="18" charset="0"/>
              </a:rPr>
              <a:t>stické vlastnosti feronematík</a:t>
            </a:r>
            <a:r>
              <a:rPr lang="en-GB" altLang="sk-SK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17817C"/>
              </a:buClr>
              <a:buSzPct val="80000"/>
              <a:buFont typeface="Wingdings" pitchFamily="2" charset="2"/>
              <a:buChar char="Ø"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sk-SK" dirty="0" err="1">
                <a:latin typeface="Times New Roman" pitchFamily="18" charset="0"/>
                <a:cs typeface="Times New Roman" pitchFamily="18" charset="0"/>
              </a:rPr>
              <a:t>orienta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čná väzba</a:t>
            </a:r>
            <a:r>
              <a:rPr lang="en-GB" alt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medzi</a:t>
            </a:r>
            <a:r>
              <a:rPr lang="en-GB" alt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momentom magnetických častíc</a:t>
            </a:r>
            <a:r>
              <a:rPr lang="en-GB" altLang="sk-SK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význačným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smerom molekúl nematického kvapalného kryštálu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17817C"/>
              </a:buClr>
              <a:buSzPct val="80000"/>
              <a:buFont typeface="Wingdings" pitchFamily="2" charset="2"/>
              <a:buChar char="Ø"/>
            </a:pPr>
            <a:r>
              <a:rPr lang="sk-SK" altLang="sk-SK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vonkajšie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magnetické pole </a:t>
            </a:r>
            <a:r>
              <a:rPr lang="en-US" alt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mení orientáciu častíc a</a:t>
            </a:r>
            <a:r>
              <a:rPr lang="en-US" alt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cez ne pôsobí na textúru  nematického kvapalného kryštálu</a:t>
            </a:r>
            <a:endParaRPr lang="en-GB" alt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361950" y="3941058"/>
            <a:ext cx="80645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 b="1" dirty="0" err="1" smtClean="0">
                <a:latin typeface="Times New Roman" pitchFamily="18" charset="0"/>
                <a:cs typeface="Times New Roman" pitchFamily="18" charset="0"/>
              </a:rPr>
              <a:t>Brochard</a:t>
            </a:r>
            <a:r>
              <a:rPr lang="sk-SK" altLang="sk-SK" sz="2000" b="1" dirty="0" smtClean="0">
                <a:latin typeface="Times New Roman" pitchFamily="18" charset="0"/>
                <a:cs typeface="Times New Roman" pitchFamily="18" charset="0"/>
              </a:rPr>
              <a:t> and de </a:t>
            </a:r>
            <a:r>
              <a:rPr lang="sk-SK" altLang="sk-SK" sz="2000" b="1" dirty="0" err="1" smtClean="0">
                <a:latin typeface="Times New Roman" pitchFamily="18" charset="0"/>
                <a:cs typeface="Times New Roman" pitchFamily="18" charset="0"/>
              </a:rPr>
              <a:t>Gennes</a:t>
            </a:r>
            <a:r>
              <a:rPr lang="sk-SK" altLang="sk-SK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000" i="1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sk-SK" altLang="sk-SK" sz="2000" i="1" dirty="0" err="1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sk-SK" altLang="sk-SK" sz="2000" i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sk-SK" altLang="sk-SK" sz="2000" i="1" dirty="0" err="1" smtClean="0"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sk-SK" altLang="sk-SK" sz="2000" i="1" dirty="0" smtClean="0">
                <a:latin typeface="Times New Roman" pitchFamily="18" charset="0"/>
                <a:cs typeface="Times New Roman" pitchFamily="18" charset="0"/>
              </a:rPr>
              <a:t>) 31, (1970), 691</a:t>
            </a:r>
            <a:endParaRPr lang="sk-SK" altLang="sk-SK" sz="20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alt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4"/>
          <p:cNvSpPr>
            <a:spLocks noChangeArrowheads="1"/>
          </p:cNvSpPr>
          <p:nvPr/>
        </p:nvSpPr>
        <p:spPr bwMode="auto">
          <a:xfrm>
            <a:off x="3530600" y="304800"/>
            <a:ext cx="523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800" b="1" dirty="0">
                <a:latin typeface="Times New Roman" pitchFamily="18" charset="0"/>
                <a:cs typeface="Times New Roman" pitchFamily="18" charset="0"/>
              </a:rPr>
              <a:t> Metodika</a:t>
            </a:r>
          </a:p>
        </p:txBody>
      </p:sp>
      <p:sp>
        <p:nvSpPr>
          <p:cNvPr id="4" name="Obdĺžnik 3"/>
          <p:cNvSpPr/>
          <p:nvPr/>
        </p:nvSpPr>
        <p:spPr>
          <a:xfrm>
            <a:off x="171431" y="1143000"/>
            <a:ext cx="43434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5244220"/>
            <a:ext cx="2874413" cy="109943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1931" y="3627438"/>
            <a:ext cx="3962400" cy="563562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Malouhlový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rozptyl fotónov (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ngle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-ray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648200" y="1143000"/>
            <a:ext cx="43434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4833891" y="3718917"/>
            <a:ext cx="4038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Magnetizačné merania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SQUID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magnetometer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Design MPMS 5XL</a:t>
            </a: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sk-SK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www.upjs.sk/images/cresized/PF/UFV/squid.jpg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352800" cy="223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ttp://www.hellma-analytics.com/assets/adb/22/226f6f872dd45e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65" y="4387957"/>
            <a:ext cx="784015" cy="1979836"/>
          </a:xfrm>
          <a:prstGeom prst="rect">
            <a:avLst/>
          </a:prstGeom>
          <a:noFill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1" y="1272470"/>
            <a:ext cx="3169920" cy="21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27915"/>
            <a:ext cx="9144000" cy="6858000"/>
          </a:xfrm>
          <a:prstGeom prst="rect">
            <a:avLst/>
          </a:prstGeom>
          <a:noFill/>
        </p:spPr>
      </p:pic>
      <p:pic>
        <p:nvPicPr>
          <p:cNvPr id="3" name="Obrázok 2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050417"/>
            <a:ext cx="6934199" cy="397878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620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5CB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362200" y="106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5CB dopované s CoFe</a:t>
            </a:r>
            <a:r>
              <a:rPr lang="sk-SK" sz="1600" b="1" baseline="-25000" dirty="0" smtClean="0"/>
              <a:t>2</a:t>
            </a:r>
            <a:r>
              <a:rPr lang="sk-SK" sz="1600" b="1" dirty="0" smtClean="0"/>
              <a:t>O</a:t>
            </a:r>
            <a:r>
              <a:rPr lang="sk-SK" sz="1600" b="1" baseline="-25000" dirty="0"/>
              <a:t>4</a:t>
            </a:r>
            <a:r>
              <a:rPr lang="sk-SK" sz="1600" b="1" dirty="0" smtClean="0"/>
              <a:t>@ML2</a:t>
            </a:r>
            <a:endParaRPr lang="sk-SK" sz="16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114800" y="1143000"/>
            <a:ext cx="3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5CB dopované s CoFe</a:t>
            </a:r>
            <a:r>
              <a:rPr lang="sk-SK" sz="1600" b="1" baseline="-25000" dirty="0" smtClean="0"/>
              <a:t>2</a:t>
            </a:r>
            <a:r>
              <a:rPr lang="sk-SK" sz="1600" b="1" dirty="0" smtClean="0"/>
              <a:t>O</a:t>
            </a:r>
            <a:r>
              <a:rPr lang="sk-SK" sz="1600" b="1" baseline="-25000" dirty="0"/>
              <a:t>4</a:t>
            </a:r>
            <a:r>
              <a:rPr lang="sk-SK" sz="1600" b="1" dirty="0" smtClean="0"/>
              <a:t>@ML2</a:t>
            </a:r>
            <a:endParaRPr lang="sk-SK" sz="16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334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n</a:t>
            </a:r>
            <a:r>
              <a:rPr lang="sk-SK" dirty="0" err="1" smtClean="0"/>
              <a:t>ematická</a:t>
            </a:r>
            <a:r>
              <a:rPr lang="sk-SK" dirty="0" smtClean="0"/>
              <a:t> fáza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6482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n</a:t>
            </a:r>
            <a:r>
              <a:rPr lang="sk-SK" dirty="0" err="1" smtClean="0"/>
              <a:t>ematická</a:t>
            </a:r>
            <a:r>
              <a:rPr lang="sk-SK" dirty="0" smtClean="0"/>
              <a:t> fáza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2860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</a:t>
            </a:r>
            <a:r>
              <a:rPr lang="sk-SK" dirty="0" smtClean="0"/>
              <a:t>zotropná fáza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28600" y="3200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m</a:t>
            </a:r>
            <a:r>
              <a:rPr lang="sk-SK" sz="1600" dirty="0" smtClean="0"/>
              <a:t>agnetická separácia </a:t>
            </a:r>
            <a:endParaRPr lang="sk-SK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362200" y="3124200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CoFe</a:t>
            </a:r>
            <a:r>
              <a:rPr lang="sk-SK" b="1" baseline="-25000" dirty="0" smtClean="0"/>
              <a:t>2</a:t>
            </a:r>
            <a:r>
              <a:rPr lang="sk-SK" b="1" dirty="0" smtClean="0"/>
              <a:t>O</a:t>
            </a:r>
            <a:r>
              <a:rPr lang="sk-SK" b="1" baseline="-25000" dirty="0" smtClean="0"/>
              <a:t>4</a:t>
            </a:r>
            <a:r>
              <a:rPr lang="sk-SK" b="1" dirty="0" smtClean="0"/>
              <a:t>-5CB hybridný materiál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334000" y="3522583"/>
            <a:ext cx="19240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o</a:t>
            </a:r>
            <a:r>
              <a:rPr lang="sk-SK" sz="1600" dirty="0" smtClean="0"/>
              <a:t>bsah CoFe</a:t>
            </a:r>
            <a:r>
              <a:rPr lang="sk-SK" sz="1600" baseline="-25000" dirty="0" smtClean="0"/>
              <a:t>2</a:t>
            </a:r>
            <a:r>
              <a:rPr lang="sk-SK" sz="1600" dirty="0" smtClean="0"/>
              <a:t>O</a:t>
            </a:r>
            <a:r>
              <a:rPr lang="sk-SK" sz="1600" baseline="-25000" dirty="0" smtClean="0"/>
              <a:t>4</a:t>
            </a:r>
            <a:r>
              <a:rPr lang="sk-SK" sz="1600" dirty="0" smtClean="0"/>
              <a:t>: 0.120 </a:t>
            </a:r>
            <a:r>
              <a:rPr lang="sk-SK" sz="1600" dirty="0" err="1" smtClean="0"/>
              <a:t>wt</a:t>
            </a:r>
            <a:r>
              <a:rPr lang="sk-SK" sz="16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k</a:t>
            </a:r>
            <a:r>
              <a:rPr lang="sk-SK" sz="1600" dirty="0" smtClean="0"/>
              <a:t>oloidne stabilný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b</a:t>
            </a:r>
            <a:r>
              <a:rPr lang="sk-SK" sz="1600" dirty="0" smtClean="0"/>
              <a:t>ez aglomerátov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81000" y="228600"/>
            <a:ext cx="8229600" cy="62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Príprava vzoriek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ok 13" descr="Bez názv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6901" y="4631323"/>
            <a:ext cx="2206128" cy="2057400"/>
          </a:xfrm>
          <a:prstGeom prst="rect">
            <a:avLst/>
          </a:prstGeom>
        </p:spPr>
      </p:pic>
      <p:cxnSp>
        <p:nvCxnSpPr>
          <p:cNvPr id="15" name="Rovná spojovacia šípka 14"/>
          <p:cNvCxnSpPr/>
          <p:nvPr/>
        </p:nvCxnSpPr>
        <p:spPr>
          <a:xfrm flipH="1">
            <a:off x="2133600" y="5029200"/>
            <a:ext cx="1447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3810000" y="5029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6096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vzorka A: 0.085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1148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vzorka B: 0.062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609600" y="5867400"/>
            <a:ext cx="2209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aoblený obdĺžnik 19"/>
          <p:cNvSpPr/>
          <p:nvPr/>
        </p:nvSpPr>
        <p:spPr>
          <a:xfrm>
            <a:off x="4114800" y="5867400"/>
            <a:ext cx="2209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5" y="1260108"/>
            <a:ext cx="1881187" cy="1740274"/>
          </a:xfrm>
          <a:prstGeom prst="rect">
            <a:avLst/>
          </a:prstGeom>
        </p:spPr>
      </p:pic>
      <p:sp>
        <p:nvSpPr>
          <p:cNvPr id="22" name="Obdĺžnik 21"/>
          <p:cNvSpPr/>
          <p:nvPr/>
        </p:nvSpPr>
        <p:spPr>
          <a:xfrm>
            <a:off x="7162800" y="1219200"/>
            <a:ext cx="1981200" cy="18288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5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0"/>
            <a:ext cx="9144000" cy="6885915"/>
          </a:xfrm>
          <a:prstGeom prst="rect">
            <a:avLst/>
          </a:prstGeom>
          <a:noFill/>
        </p:spPr>
      </p:pic>
      <p:pic>
        <p:nvPicPr>
          <p:cNvPr id="3" name="Obrázok 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678172"/>
            <a:ext cx="6418385" cy="426897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8400" y="579438"/>
            <a:ext cx="6096000" cy="563562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Malouhlový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rozptyl fotónov (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ngle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-ray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86000" y="1676400"/>
            <a:ext cx="6400800" cy="426897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ublina v tvare zaobleného obdĺžnika 6"/>
          <p:cNvSpPr/>
          <p:nvPr/>
        </p:nvSpPr>
        <p:spPr>
          <a:xfrm rot="16200000">
            <a:off x="679329" y="2218043"/>
            <a:ext cx="914401" cy="1663458"/>
          </a:xfrm>
          <a:prstGeom prst="wedgeRoundRectCallout">
            <a:avLst>
              <a:gd name="adj1" fmla="val -110"/>
              <a:gd name="adj2" fmla="val 120116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81000" y="2592572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rozptylový príspevok pri q</a:t>
            </a:r>
            <a:r>
              <a:rPr lang="sk-SK" baseline="-25000" dirty="0" smtClean="0"/>
              <a:t>max</a:t>
            </a:r>
            <a:r>
              <a:rPr lang="sk-SK" dirty="0" smtClean="0"/>
              <a:t>≈2,5 nm</a:t>
            </a:r>
            <a:r>
              <a:rPr lang="sk-SK" baseline="30000" dirty="0" smtClean="0"/>
              <a:t>-1</a:t>
            </a:r>
            <a:endParaRPr lang="sk-SK" baseline="30000" dirty="0"/>
          </a:p>
        </p:txBody>
      </p:sp>
      <p:sp>
        <p:nvSpPr>
          <p:cNvPr id="9" name="Bublina v tvare zaobleného obdĺžnika 8"/>
          <p:cNvSpPr/>
          <p:nvPr/>
        </p:nvSpPr>
        <p:spPr>
          <a:xfrm rot="16200000">
            <a:off x="946031" y="3475343"/>
            <a:ext cx="685799" cy="1511058"/>
          </a:xfrm>
          <a:prstGeom prst="wedgeRoundRectCallout">
            <a:avLst>
              <a:gd name="adj1" fmla="val 6650"/>
              <a:gd name="adj2" fmla="val 125819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33400" y="388797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anizotropný</a:t>
            </a:r>
            <a:r>
              <a:rPr lang="sk-SK" dirty="0" smtClean="0"/>
              <a:t> signál od častíc </a:t>
            </a:r>
            <a:endParaRPr lang="sk-SK" dirty="0"/>
          </a:p>
        </p:txBody>
      </p:sp>
      <p:sp>
        <p:nvSpPr>
          <p:cNvPr id="11" name="Bublina v tvare zaobleného obdĺžnika 10"/>
          <p:cNvSpPr/>
          <p:nvPr/>
        </p:nvSpPr>
        <p:spPr>
          <a:xfrm rot="16200000">
            <a:off x="3428999" y="5030973"/>
            <a:ext cx="381001" cy="2514600"/>
          </a:xfrm>
          <a:prstGeom prst="wedgeRoundRectCallout">
            <a:avLst>
              <a:gd name="adj1" fmla="val 531014"/>
              <a:gd name="adj2" fmla="val 69981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362200" y="60977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izotropný signál od častíc </a:t>
            </a:r>
            <a:endParaRPr lang="sk-SK" dirty="0"/>
          </a:p>
        </p:txBody>
      </p:sp>
      <p:sp>
        <p:nvSpPr>
          <p:cNvPr id="13" name="Zaoblený obdĺžnik 12"/>
          <p:cNvSpPr/>
          <p:nvPr/>
        </p:nvSpPr>
        <p:spPr>
          <a:xfrm>
            <a:off x="304800" y="4802372"/>
            <a:ext cx="17526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381000" y="4878572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prítomnosť usporiadaných agregátov už v </a:t>
            </a:r>
            <a:r>
              <a:rPr lang="sk-SK" dirty="0" err="1" smtClean="0"/>
              <a:t>nematickej</a:t>
            </a:r>
            <a:r>
              <a:rPr lang="sk-SK" dirty="0" smtClean="0"/>
              <a:t> fáze</a:t>
            </a:r>
            <a:endParaRPr lang="sk-SK" dirty="0"/>
          </a:p>
        </p:txBody>
      </p:sp>
      <p:sp>
        <p:nvSpPr>
          <p:cNvPr id="15" name="Bublina v tvare zaobleného obdĺžnika 14"/>
          <p:cNvSpPr/>
          <p:nvPr/>
        </p:nvSpPr>
        <p:spPr>
          <a:xfrm rot="16200000">
            <a:off x="6705601" y="4802371"/>
            <a:ext cx="381000" cy="3124202"/>
          </a:xfrm>
          <a:prstGeom prst="wedgeRoundRectCallout">
            <a:avLst>
              <a:gd name="adj1" fmla="val 520660"/>
              <a:gd name="adj2" fmla="val 11999"/>
              <a:gd name="adj3" fmla="val 16667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5333998" y="6173972"/>
            <a:ext cx="32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čiastočne usporiadané agregáty</a:t>
            </a:r>
            <a:endParaRPr lang="sk-SK" dirty="0"/>
          </a:p>
        </p:txBody>
      </p:sp>
      <p:pic>
        <p:nvPicPr>
          <p:cNvPr id="18" name="Obrázok 17" descr="Bez názv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2286000" cy="2002665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152400" y="228600"/>
            <a:ext cx="2286000" cy="1981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32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y.co.uk/slideshow/2014-01-24/1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4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ázok 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914400"/>
            <a:ext cx="4953000" cy="50292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304800"/>
            <a:ext cx="7696200" cy="563562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Malouhlový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rozptyl fotónov (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ngle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-ray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733800" y="914400"/>
            <a:ext cx="4953000" cy="5029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6858000" y="838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vzorka A</a:t>
            </a: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495800" y="838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5CB</a:t>
            </a: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304800" y="1219200"/>
            <a:ext cx="32004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304800" y="1219200"/>
            <a:ext cx="617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</a:pP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azimutálne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integrovaný 2D obraz </a:t>
            </a:r>
            <a:endParaRPr lang="sk-SK" alt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105400" y="16764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>
            <a:spLocks noChangeArrowheads="1"/>
          </p:cNvSpPr>
          <p:nvPr/>
        </p:nvSpPr>
        <p:spPr bwMode="auto">
          <a:xfrm>
            <a:off x="304800" y="2021276"/>
            <a:ext cx="304800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b="1" dirty="0" smtClean="0">
                <a:latin typeface="Times New Roman" pitchFamily="18" charset="0"/>
                <a:cs typeface="Times New Roman" pitchFamily="18" charset="0"/>
              </a:rPr>
              <a:t>5CB: 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znižovanie korelačného </a:t>
            </a:r>
            <a:r>
              <a:rPr lang="sk-SK" altLang="sk-SK" dirty="0" err="1" smtClean="0">
                <a:latin typeface="Times New Roman" pitchFamily="18" charset="0"/>
                <a:cs typeface="Times New Roman" pitchFamily="18" charset="0"/>
              </a:rPr>
              <a:t>píku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zvyšovaním teploty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altLang="sk-SK" b="1" dirty="0" smtClean="0">
                <a:latin typeface="Times New Roman" pitchFamily="18" charset="0"/>
                <a:cs typeface="Times New Roman" pitchFamily="18" charset="0"/>
              </a:rPr>
              <a:t>zorka A: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1) q &lt; 1 nm</a:t>
            </a:r>
            <a:r>
              <a:rPr lang="sk-SK" altLang="sk-SK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2) 1 nm</a:t>
            </a:r>
            <a:r>
              <a:rPr lang="sk-SK" altLang="sk-SK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 &lt; q &lt; 1,8 nm</a:t>
            </a:r>
            <a:r>
              <a:rPr lang="sk-SK" altLang="sk-SK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sk-SK" alt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FF99"/>
              </a:buClr>
              <a:buSzPct val="80000"/>
              <a:buFontTx/>
              <a:buChar char="-"/>
            </a:pPr>
            <a:r>
              <a:rPr lang="sk-SK" altLang="sk-SK" dirty="0" smtClean="0">
                <a:latin typeface="Times New Roman" pitchFamily="18" charset="0"/>
                <a:cs typeface="Times New Roman" pitchFamily="18" charset="0"/>
              </a:rPr>
              <a:t>3) q  &gt; 1,8 nm</a:t>
            </a:r>
            <a:r>
              <a:rPr lang="sk-SK" altLang="sk-SK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sk-SK" altLang="sk-SK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952999" y="6307723"/>
            <a:ext cx="251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6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= 4,5 nm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6800848" y="6299313"/>
            <a:ext cx="251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6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= 92- 100 nm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5486400" y="5603560"/>
            <a:ext cx="171450" cy="727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>
            <a:endCxn id="22" idx="0"/>
          </p:cNvCxnSpPr>
          <p:nvPr/>
        </p:nvCxnSpPr>
        <p:spPr>
          <a:xfrm>
            <a:off x="8001000" y="5562600"/>
            <a:ext cx="57149" cy="736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ok 2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267" y="4648200"/>
            <a:ext cx="3470016" cy="2074547"/>
          </a:xfrm>
          <a:prstGeom prst="rect">
            <a:avLst/>
          </a:prstGeom>
        </p:spPr>
      </p:pic>
      <p:sp>
        <p:nvSpPr>
          <p:cNvPr id="29" name="Obdĺžnik 28"/>
          <p:cNvSpPr/>
          <p:nvPr/>
        </p:nvSpPr>
        <p:spPr>
          <a:xfrm>
            <a:off x="152400" y="4648199"/>
            <a:ext cx="3476368" cy="20745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936</Words>
  <Application>Microsoft Office PowerPoint</Application>
  <PresentationFormat>Prezentácia na obrazovke (4:3)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Veronika</dc:creator>
  <cp:lastModifiedBy>PC_4</cp:lastModifiedBy>
  <cp:revision>204</cp:revision>
  <cp:lastPrinted>2017-12-01T12:21:48Z</cp:lastPrinted>
  <dcterms:created xsi:type="dcterms:W3CDTF">2017-10-23T18:45:28Z</dcterms:created>
  <dcterms:modified xsi:type="dcterms:W3CDTF">2017-12-11T08:23:08Z</dcterms:modified>
</cp:coreProperties>
</file>