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6" r:id="rId3"/>
    <p:sldId id="275" r:id="rId4"/>
    <p:sldId id="274" r:id="rId5"/>
    <p:sldId id="273" r:id="rId6"/>
    <p:sldId id="264" r:id="rId7"/>
    <p:sldId id="265" r:id="rId8"/>
    <p:sldId id="267" r:id="rId9"/>
    <p:sldId id="257" r:id="rId10"/>
    <p:sldId id="263" r:id="rId11"/>
    <p:sldId id="269" r:id="rId12"/>
    <p:sldId id="270" r:id="rId13"/>
    <p:sldId id="271" r:id="rId14"/>
    <p:sldId id="272" r:id="rId15"/>
    <p:sldId id="278" r:id="rId16"/>
    <p:sldId id="268" r:id="rId17"/>
    <p:sldId id="258" r:id="rId18"/>
    <p:sldId id="259" r:id="rId19"/>
    <p:sldId id="260" r:id="rId20"/>
    <p:sldId id="261" r:id="rId21"/>
    <p:sldId id="262" r:id="rId2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4660"/>
  </p:normalViewPr>
  <p:slideViewPr>
    <p:cSldViewPr>
      <p:cViewPr varScale="1">
        <p:scale>
          <a:sx n="99" d="100"/>
          <a:sy n="99" d="100"/>
        </p:scale>
        <p:origin x="-2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33FB7-6BCE-4C01-A335-E73485EEFD2F}" type="datetimeFigureOut">
              <a:rPr lang="sk-SK" smtClean="0"/>
              <a:pPr/>
              <a:t>11. 12. 2017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D107C-5F86-456B-837D-F5681207379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33FB7-6BCE-4C01-A335-E73485EEFD2F}" type="datetimeFigureOut">
              <a:rPr lang="sk-SK" smtClean="0"/>
              <a:pPr/>
              <a:t>11. 12. 2017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D107C-5F86-456B-837D-F5681207379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33FB7-6BCE-4C01-A335-E73485EEFD2F}" type="datetimeFigureOut">
              <a:rPr lang="sk-SK" smtClean="0"/>
              <a:pPr/>
              <a:t>11. 12. 2017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D107C-5F86-456B-837D-F5681207379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33FB7-6BCE-4C01-A335-E73485EEFD2F}" type="datetimeFigureOut">
              <a:rPr lang="sk-SK" smtClean="0"/>
              <a:pPr/>
              <a:t>11. 12. 2017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D107C-5F86-456B-837D-F5681207379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33FB7-6BCE-4C01-A335-E73485EEFD2F}" type="datetimeFigureOut">
              <a:rPr lang="sk-SK" smtClean="0"/>
              <a:pPr/>
              <a:t>11. 12. 2017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D107C-5F86-456B-837D-F5681207379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33FB7-6BCE-4C01-A335-E73485EEFD2F}" type="datetimeFigureOut">
              <a:rPr lang="sk-SK" smtClean="0"/>
              <a:pPr/>
              <a:t>11. 12. 2017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D107C-5F86-456B-837D-F5681207379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33FB7-6BCE-4C01-A335-E73485EEFD2F}" type="datetimeFigureOut">
              <a:rPr lang="sk-SK" smtClean="0"/>
              <a:pPr/>
              <a:t>11. 12. 2017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D107C-5F86-456B-837D-F5681207379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33FB7-6BCE-4C01-A335-E73485EEFD2F}" type="datetimeFigureOut">
              <a:rPr lang="sk-SK" smtClean="0"/>
              <a:pPr/>
              <a:t>11. 12. 2017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D107C-5F86-456B-837D-F5681207379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33FB7-6BCE-4C01-A335-E73485EEFD2F}" type="datetimeFigureOut">
              <a:rPr lang="sk-SK" smtClean="0"/>
              <a:pPr/>
              <a:t>11. 12. 2017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D107C-5F86-456B-837D-F5681207379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33FB7-6BCE-4C01-A335-E73485EEFD2F}" type="datetimeFigureOut">
              <a:rPr lang="sk-SK" smtClean="0"/>
              <a:pPr/>
              <a:t>11. 12. 2017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D107C-5F86-456B-837D-F5681207379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33FB7-6BCE-4C01-A335-E73485EEFD2F}" type="datetimeFigureOut">
              <a:rPr lang="sk-SK" smtClean="0"/>
              <a:pPr/>
              <a:t>11. 12. 2017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D107C-5F86-456B-837D-F5681207379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33FB7-6BCE-4C01-A335-E73485EEFD2F}" type="datetimeFigureOut">
              <a:rPr lang="sk-SK" smtClean="0"/>
              <a:pPr/>
              <a:t>11. 12. 2017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D107C-5F86-456B-837D-F56812073794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7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</a:t>
            </a:r>
            <a:r>
              <a:rPr lang="sk-SK" dirty="0" err="1" smtClean="0"/>
              <a:t>úťaž</a:t>
            </a:r>
            <a:r>
              <a:rPr lang="sk-SK" dirty="0" smtClean="0"/>
              <a:t> mladých vedeckých pracovníkov ÚEF SAV do 35 rokov </a:t>
            </a:r>
            <a:r>
              <a:rPr lang="sk-SK" dirty="0" smtClean="0"/>
              <a:t>201</a:t>
            </a:r>
            <a:r>
              <a:rPr lang="en-US" dirty="0" smtClean="0"/>
              <a:t>7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55576" y="5373216"/>
            <a:ext cx="7704856" cy="720080"/>
          </a:xfrm>
        </p:spPr>
        <p:txBody>
          <a:bodyPr/>
          <a:lstStyle/>
          <a:p>
            <a:r>
              <a:rPr lang="sk-SK" dirty="0" smtClean="0"/>
              <a:t>Školiteľ: doc. RNDr. Slavomír </a:t>
            </a:r>
            <a:r>
              <a:rPr lang="sk-SK" dirty="0" err="1" smtClean="0"/>
              <a:t>Gabáni</a:t>
            </a:r>
            <a:r>
              <a:rPr lang="sk-SK" dirty="0" smtClean="0"/>
              <a:t>, PhD.</a:t>
            </a:r>
            <a:endParaRPr lang="sk-SK" dirty="0"/>
          </a:p>
        </p:txBody>
      </p:sp>
      <p:sp>
        <p:nvSpPr>
          <p:cNvPr id="7" name="Obdĺžnik 6"/>
          <p:cNvSpPr/>
          <p:nvPr/>
        </p:nvSpPr>
        <p:spPr>
          <a:xfrm>
            <a:off x="2771800" y="2937138"/>
            <a:ext cx="360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4000" dirty="0" smtClean="0"/>
              <a:t>Matúš </a:t>
            </a:r>
            <a:r>
              <a:rPr lang="sk-SK" sz="4000" dirty="0" err="1" smtClean="0"/>
              <a:t>Orendáč</a:t>
            </a:r>
            <a:endParaRPr lang="sk-SK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</a:t>
            </a:r>
            <a:r>
              <a:rPr lang="sk-SK" dirty="0" err="1" smtClean="0"/>
              <a:t>ýsledky</a:t>
            </a:r>
            <a:endParaRPr lang="sk-SK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graphicFrame>
        <p:nvGraphicFramePr>
          <p:cNvPr id="3073" name="Object 1"/>
          <p:cNvGraphicFramePr>
            <a:graphicFrameLocks noChangeAspect="1"/>
          </p:cNvGraphicFramePr>
          <p:nvPr/>
        </p:nvGraphicFramePr>
        <p:xfrm>
          <a:off x="1043609" y="1164455"/>
          <a:ext cx="7056783" cy="4968071"/>
        </p:xfrm>
        <a:graphic>
          <a:graphicData uri="http://schemas.openxmlformats.org/presentationml/2006/ole">
            <p:oleObj spid="_x0000_s3073" name="Graph" r:id="rId3" imgW="4153680" imgH="2901600" progId="Origin50.Grap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graphicFrame>
        <p:nvGraphicFramePr>
          <p:cNvPr id="26625" name="Object 1"/>
          <p:cNvGraphicFramePr>
            <a:graphicFrameLocks noChangeAspect="1"/>
          </p:cNvGraphicFramePr>
          <p:nvPr/>
        </p:nvGraphicFramePr>
        <p:xfrm>
          <a:off x="3682" y="0"/>
          <a:ext cx="4626360" cy="6858000"/>
        </p:xfrm>
        <a:graphic>
          <a:graphicData uri="http://schemas.openxmlformats.org/presentationml/2006/ole">
            <p:oleObj spid="_x0000_s26625" name="Graph" r:id="rId3" imgW="5114436" imgH="7618075" progId="Origin50.Graph">
              <p:embed/>
            </p:oleObj>
          </a:graphicData>
        </a:graphic>
      </p:graphicFrame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4048418" y="3008709"/>
          <a:ext cx="5132094" cy="3804667"/>
        </p:xfrm>
        <a:graphic>
          <a:graphicData uri="http://schemas.openxmlformats.org/presentationml/2006/ole">
            <p:oleObj spid="_x0000_s26627" name="Graph" r:id="rId4" imgW="4009064" imgH="3066035" progId="Origin50.Graph">
              <p:embed/>
            </p:oleObj>
          </a:graphicData>
        </a:graphic>
      </p:graphicFrame>
      <p:sp>
        <p:nvSpPr>
          <p:cNvPr id="9" name="Obdĺžnik 8"/>
          <p:cNvSpPr/>
          <p:nvPr/>
        </p:nvSpPr>
        <p:spPr>
          <a:xfrm>
            <a:off x="4788024" y="1331476"/>
            <a:ext cx="2296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>
                <a:solidFill>
                  <a:srgbClr val="FF0000"/>
                </a:solidFill>
              </a:rPr>
              <a:t>-hybridizačná medzera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10" name="Obdĺžnik 9"/>
          <p:cNvSpPr/>
          <p:nvPr/>
        </p:nvSpPr>
        <p:spPr>
          <a:xfrm>
            <a:off x="4788024" y="1619508"/>
            <a:ext cx="34583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/>
              <a:t>-</a:t>
            </a:r>
            <a:r>
              <a:rPr lang="sk-SK" dirty="0" err="1" smtClean="0"/>
              <a:t>intrinzické</a:t>
            </a:r>
            <a:r>
              <a:rPr lang="sk-SK" dirty="0" smtClean="0"/>
              <a:t> </a:t>
            </a:r>
            <a:r>
              <a:rPr lang="sk-SK" dirty="0" err="1"/>
              <a:t>vnútromedzerové</a:t>
            </a:r>
            <a:r>
              <a:rPr lang="sk-SK" dirty="0"/>
              <a:t> stavy</a:t>
            </a:r>
          </a:p>
        </p:txBody>
      </p:sp>
      <p:sp>
        <p:nvSpPr>
          <p:cNvPr id="11" name="Obdĺžnik 10"/>
          <p:cNvSpPr/>
          <p:nvPr/>
        </p:nvSpPr>
        <p:spPr>
          <a:xfrm>
            <a:off x="4788024" y="1979548"/>
            <a:ext cx="34977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sk-SK" dirty="0" err="1" smtClean="0">
                <a:solidFill>
                  <a:schemeClr val="accent1">
                    <a:lumMod val="75000"/>
                  </a:schemeClr>
                </a:solidFill>
              </a:rPr>
              <a:t>extrinzické</a:t>
            </a:r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k-SK" dirty="0" err="1">
                <a:solidFill>
                  <a:schemeClr val="accent1">
                    <a:lumMod val="75000"/>
                  </a:schemeClr>
                </a:solidFill>
              </a:rPr>
              <a:t>vnútromedzerové</a:t>
            </a:r>
            <a:r>
              <a:rPr lang="sk-SK" dirty="0">
                <a:solidFill>
                  <a:schemeClr val="accent1">
                    <a:lumMod val="75000"/>
                  </a:schemeClr>
                </a:solidFill>
              </a:rPr>
              <a:t> stavy</a:t>
            </a:r>
          </a:p>
        </p:txBody>
      </p:sp>
      <p:sp>
        <p:nvSpPr>
          <p:cNvPr id="12" name="Obdĺžnik 11"/>
          <p:cNvSpPr/>
          <p:nvPr/>
        </p:nvSpPr>
        <p:spPr>
          <a:xfrm>
            <a:off x="4788024" y="2348880"/>
            <a:ext cx="4076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>
                <a:solidFill>
                  <a:srgbClr val="00B050"/>
                </a:solidFill>
              </a:rPr>
              <a:t>-stavy </a:t>
            </a:r>
            <a:r>
              <a:rPr lang="sk-SK" dirty="0">
                <a:solidFill>
                  <a:srgbClr val="00B050"/>
                </a:solidFill>
              </a:rPr>
              <a:t>ležiace mimo energetickej medzery</a:t>
            </a:r>
          </a:p>
        </p:txBody>
      </p:sp>
      <p:sp>
        <p:nvSpPr>
          <p:cNvPr id="13" name="BlokTextu 12"/>
          <p:cNvSpPr txBox="1"/>
          <p:nvPr/>
        </p:nvSpPr>
        <p:spPr>
          <a:xfrm>
            <a:off x="6084168" y="404664"/>
            <a:ext cx="149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/>
              <a:t>Sm</a:t>
            </a:r>
            <a:r>
              <a:rPr lang="sk-SK" sz="2400" b="1" baseline="-25000" dirty="0" smtClean="0"/>
              <a:t>1-x</a:t>
            </a:r>
            <a:r>
              <a:rPr lang="sk-SK" sz="2400" b="1" dirty="0" smtClean="0"/>
              <a:t>La</a:t>
            </a:r>
            <a:r>
              <a:rPr lang="sk-SK" sz="2400" b="1" baseline="-25000" dirty="0" smtClean="0"/>
              <a:t>x</a:t>
            </a:r>
            <a:r>
              <a:rPr lang="sk-SK" sz="2400" b="1" dirty="0" smtClean="0"/>
              <a:t>B</a:t>
            </a:r>
            <a:r>
              <a:rPr lang="sk-SK" sz="2400" b="1" baseline="-25000" dirty="0" smtClean="0"/>
              <a:t>6</a:t>
            </a:r>
            <a:endParaRPr lang="sk-SK" sz="2400" b="1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Výsledky</a:t>
            </a:r>
            <a:endParaRPr lang="sk-SK" dirty="0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graphicFrame>
        <p:nvGraphicFramePr>
          <p:cNvPr id="27649" name="Object 1"/>
          <p:cNvGraphicFramePr>
            <a:graphicFrameLocks noChangeAspect="1"/>
          </p:cNvGraphicFramePr>
          <p:nvPr/>
        </p:nvGraphicFramePr>
        <p:xfrm>
          <a:off x="107950" y="1001713"/>
          <a:ext cx="3309938" cy="5807075"/>
        </p:xfrm>
        <a:graphic>
          <a:graphicData uri="http://schemas.openxmlformats.org/presentationml/2006/ole">
            <p:oleObj spid="_x0000_s27649" name="Graph" r:id="rId3" imgW="4154760" imgH="7315200" progId="Origin50.Graph">
              <p:embed/>
            </p:oleObj>
          </a:graphicData>
        </a:graphic>
      </p:graphicFrame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3138239" y="2080989"/>
          <a:ext cx="5610225" cy="3724275"/>
        </p:xfrm>
        <a:graphic>
          <a:graphicData uri="http://schemas.openxmlformats.org/presentationml/2006/ole">
            <p:oleObj spid="_x0000_s27651" name="Graph" r:id="rId4" imgW="4696887" imgH="3324059" progId="Origin50.Graph">
              <p:embed/>
            </p:oleObj>
          </a:graphicData>
        </a:graphic>
      </p:graphicFrame>
      <p:sp>
        <p:nvSpPr>
          <p:cNvPr id="8" name="BlokTextu 7"/>
          <p:cNvSpPr txBox="1"/>
          <p:nvPr/>
        </p:nvSpPr>
        <p:spPr>
          <a:xfrm>
            <a:off x="4283968" y="1124744"/>
            <a:ext cx="22458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a - izotopicky čistý bór</a:t>
            </a:r>
          </a:p>
          <a:p>
            <a:r>
              <a:rPr lang="sk-SK" dirty="0" smtClean="0"/>
              <a:t>b - prírodný bór</a:t>
            </a:r>
          </a:p>
          <a:p>
            <a:r>
              <a:rPr lang="sk-SK" dirty="0" smtClean="0"/>
              <a:t>c - trikrát pretavená</a:t>
            </a:r>
          </a:p>
        </p:txBody>
      </p:sp>
      <p:sp>
        <p:nvSpPr>
          <p:cNvPr id="9" name="Obdĺžnik 8"/>
          <p:cNvSpPr/>
          <p:nvPr/>
        </p:nvSpPr>
        <p:spPr>
          <a:xfrm>
            <a:off x="3736244" y="5445224"/>
            <a:ext cx="2296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>
                <a:solidFill>
                  <a:srgbClr val="FF0000"/>
                </a:solidFill>
              </a:rPr>
              <a:t>-hybridizačná medzera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10" name="Obdĺžnik 9"/>
          <p:cNvSpPr/>
          <p:nvPr/>
        </p:nvSpPr>
        <p:spPr>
          <a:xfrm>
            <a:off x="3736244" y="5723964"/>
            <a:ext cx="34583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/>
              <a:t>-</a:t>
            </a:r>
            <a:r>
              <a:rPr lang="sk-SK" dirty="0" err="1" smtClean="0"/>
              <a:t>intrinzické</a:t>
            </a:r>
            <a:r>
              <a:rPr lang="sk-SK" dirty="0" smtClean="0"/>
              <a:t> </a:t>
            </a:r>
            <a:r>
              <a:rPr lang="sk-SK" dirty="0" err="1"/>
              <a:t>vnútromedzerové</a:t>
            </a:r>
            <a:r>
              <a:rPr lang="sk-SK" dirty="0"/>
              <a:t> stavy</a:t>
            </a:r>
          </a:p>
        </p:txBody>
      </p:sp>
      <p:sp>
        <p:nvSpPr>
          <p:cNvPr id="11" name="Obdĺžnik 10"/>
          <p:cNvSpPr/>
          <p:nvPr/>
        </p:nvSpPr>
        <p:spPr>
          <a:xfrm>
            <a:off x="3736244" y="6021288"/>
            <a:ext cx="34977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sk-SK" dirty="0" err="1" smtClean="0">
                <a:solidFill>
                  <a:schemeClr val="accent1">
                    <a:lumMod val="75000"/>
                  </a:schemeClr>
                </a:solidFill>
              </a:rPr>
              <a:t>extrinzické</a:t>
            </a:r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k-SK" dirty="0" err="1">
                <a:solidFill>
                  <a:schemeClr val="accent1">
                    <a:lumMod val="75000"/>
                  </a:schemeClr>
                </a:solidFill>
              </a:rPr>
              <a:t>vnútromedzerové</a:t>
            </a:r>
            <a:r>
              <a:rPr lang="sk-SK" dirty="0">
                <a:solidFill>
                  <a:schemeClr val="accent1">
                    <a:lumMod val="75000"/>
                  </a:schemeClr>
                </a:solidFill>
              </a:rPr>
              <a:t> stavy</a:t>
            </a:r>
          </a:p>
        </p:txBody>
      </p:sp>
      <p:sp>
        <p:nvSpPr>
          <p:cNvPr id="12" name="Obdĺžnik 11"/>
          <p:cNvSpPr/>
          <p:nvPr/>
        </p:nvSpPr>
        <p:spPr>
          <a:xfrm>
            <a:off x="3736244" y="6300028"/>
            <a:ext cx="4076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>
                <a:solidFill>
                  <a:srgbClr val="00B050"/>
                </a:solidFill>
              </a:rPr>
              <a:t>-stavy </a:t>
            </a:r>
            <a:r>
              <a:rPr lang="sk-SK" dirty="0">
                <a:solidFill>
                  <a:srgbClr val="00B050"/>
                </a:solidFill>
              </a:rPr>
              <a:t>ležiace mimo energetickej medzery</a:t>
            </a:r>
          </a:p>
        </p:txBody>
      </p:sp>
      <p:sp>
        <p:nvSpPr>
          <p:cNvPr id="13" name="BlokTextu 12"/>
          <p:cNvSpPr txBox="1"/>
          <p:nvPr/>
        </p:nvSpPr>
        <p:spPr>
          <a:xfrm>
            <a:off x="7020272" y="1311151"/>
            <a:ext cx="857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/>
              <a:t>SmB</a:t>
            </a:r>
            <a:r>
              <a:rPr lang="sk-SK" sz="2400" b="1" baseline="-25000" dirty="0" smtClean="0"/>
              <a:t>6</a:t>
            </a:r>
            <a:endParaRPr lang="sk-SK" sz="2400" b="1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85700" y="0"/>
          <a:ext cx="3429000" cy="6858000"/>
        </p:xfrm>
        <a:graphic>
          <a:graphicData uri="http://schemas.openxmlformats.org/presentationml/2006/ole">
            <p:oleObj spid="_x0000_s28674" name="Graph" r:id="rId3" imgW="3657600" imgH="7315200" progId="Origin50.Graph">
              <p:embed/>
            </p:oleObj>
          </a:graphicData>
        </a:graphic>
      </p:graphicFrame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3707904" y="332656"/>
          <a:ext cx="4878250" cy="3174876"/>
        </p:xfrm>
        <a:graphic>
          <a:graphicData uri="http://schemas.openxmlformats.org/presentationml/2006/ole">
            <p:oleObj spid="_x0000_s28675" name="Graph" r:id="rId4" imgW="4190865" imgH="2938238" progId="Origin50.Graph">
              <p:embed/>
            </p:oleObj>
          </a:graphicData>
        </a:graphic>
      </p:graphicFrame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graphicFrame>
        <p:nvGraphicFramePr>
          <p:cNvPr id="28677" name="Object 5"/>
          <p:cNvGraphicFramePr>
            <a:graphicFrameLocks noChangeAspect="1"/>
          </p:cNvGraphicFramePr>
          <p:nvPr/>
        </p:nvGraphicFramePr>
        <p:xfrm>
          <a:off x="3635896" y="3429000"/>
          <a:ext cx="4699050" cy="3453216"/>
        </p:xfrm>
        <a:graphic>
          <a:graphicData uri="http://schemas.openxmlformats.org/presentationml/2006/ole">
            <p:oleObj spid="_x0000_s28677" name="Graph" r:id="rId5" imgW="4093221" imgH="3083326" progId="Origin50.Grap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Záver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 smtClean="0"/>
              <a:t>Zmerané</a:t>
            </a:r>
            <a:r>
              <a:rPr lang="sk-SK" i="1" dirty="0" smtClean="0"/>
              <a:t> C</a:t>
            </a:r>
            <a:r>
              <a:rPr lang="sk-SK" dirty="0" smtClean="0"/>
              <a:t>(</a:t>
            </a:r>
            <a:r>
              <a:rPr lang="sk-SK" i="1" dirty="0" smtClean="0"/>
              <a:t>T</a:t>
            </a:r>
            <a:r>
              <a:rPr lang="sk-SK" dirty="0" smtClean="0"/>
              <a:t>, </a:t>
            </a:r>
            <a:r>
              <a:rPr lang="sk-SK" i="1" dirty="0" smtClean="0"/>
              <a:t>x</a:t>
            </a:r>
            <a:r>
              <a:rPr lang="sk-SK" dirty="0" smtClean="0"/>
              <a:t>) rôznych </a:t>
            </a:r>
            <a:r>
              <a:rPr lang="sk-SK" dirty="0" err="1" smtClean="0"/>
              <a:t>monokryštalických</a:t>
            </a:r>
            <a:r>
              <a:rPr lang="sk-SK" dirty="0" smtClean="0"/>
              <a:t> vzoriek SmB</a:t>
            </a:r>
            <a:r>
              <a:rPr lang="sk-SK" baseline="-25000" dirty="0" smtClean="0"/>
              <a:t>6</a:t>
            </a:r>
            <a:r>
              <a:rPr lang="sk-SK" dirty="0" smtClean="0"/>
              <a:t>, </a:t>
            </a:r>
            <a:r>
              <a:rPr lang="sk-SK" dirty="0" err="1" smtClean="0"/>
              <a:t>monokryštalických</a:t>
            </a:r>
            <a:r>
              <a:rPr lang="sk-SK" dirty="0" smtClean="0"/>
              <a:t> tuhých roztokov SmB</a:t>
            </a:r>
            <a:r>
              <a:rPr lang="sk-SK" baseline="-25000" dirty="0" smtClean="0"/>
              <a:t>6</a:t>
            </a:r>
            <a:r>
              <a:rPr lang="sk-SK" dirty="0" smtClean="0"/>
              <a:t> s rôznou koncentráciou La, </a:t>
            </a:r>
            <a:r>
              <a:rPr lang="sk-SK" dirty="0" err="1" smtClean="0"/>
              <a:t>Yb</a:t>
            </a:r>
            <a:r>
              <a:rPr lang="sk-SK" dirty="0" smtClean="0"/>
              <a:t> iónov a spekaných </a:t>
            </a:r>
            <a:r>
              <a:rPr lang="sk-SK" dirty="0" err="1" smtClean="0"/>
              <a:t>vakanciových</a:t>
            </a:r>
            <a:r>
              <a:rPr lang="sk-SK" dirty="0" smtClean="0"/>
              <a:t> vzoriek SmB</a:t>
            </a:r>
            <a:r>
              <a:rPr lang="sk-SK" baseline="-25000" dirty="0" smtClean="0"/>
              <a:t>6</a:t>
            </a:r>
            <a:r>
              <a:rPr lang="sk-SK" dirty="0" smtClean="0"/>
              <a:t>. </a:t>
            </a:r>
          </a:p>
          <a:p>
            <a:r>
              <a:rPr lang="sk-SK" dirty="0" smtClean="0"/>
              <a:t>Všetky </a:t>
            </a:r>
            <a:r>
              <a:rPr lang="sk-SK" i="1" dirty="0" smtClean="0"/>
              <a:t>C</a:t>
            </a:r>
            <a:r>
              <a:rPr lang="sk-SK" dirty="0" smtClean="0"/>
              <a:t>(</a:t>
            </a:r>
            <a:r>
              <a:rPr lang="sk-SK" i="1" dirty="0" smtClean="0"/>
              <a:t>T</a:t>
            </a:r>
            <a:r>
              <a:rPr lang="sk-SK" dirty="0" smtClean="0"/>
              <a:t>, </a:t>
            </a:r>
            <a:r>
              <a:rPr lang="sk-SK" i="1" dirty="0" smtClean="0"/>
              <a:t>x</a:t>
            </a:r>
            <a:r>
              <a:rPr lang="sk-SK" dirty="0" smtClean="0"/>
              <a:t>) závislosti vykazujú </a:t>
            </a:r>
            <a:r>
              <a:rPr lang="sk-SK" dirty="0" err="1" smtClean="0"/>
              <a:t>izosbestický</a:t>
            </a:r>
            <a:r>
              <a:rPr lang="sk-SK" dirty="0" smtClean="0"/>
              <a:t> bod.</a:t>
            </a:r>
          </a:p>
          <a:p>
            <a:r>
              <a:rPr lang="sk-SK" dirty="0" smtClean="0"/>
              <a:t>Na popis nameraných experimentálnych údajov a získanie informácií o štruktúre energetickej medzery študovaných zlúčenín bol navrhnutý fenomenologický model.</a:t>
            </a:r>
          </a:p>
          <a:p>
            <a:r>
              <a:rPr lang="sk-SK" dirty="0" smtClean="0"/>
              <a:t>Získané </a:t>
            </a:r>
            <a:r>
              <a:rPr lang="sk-SK" dirty="0" smtClean="0"/>
              <a:t>výsledky sú vo veľmi dobrej zhode s predchádzajúcimi transportnými štúdiami.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sahu 2"/>
          <p:cNvSpPr>
            <a:spLocks noGrp="1"/>
          </p:cNvSpPr>
          <p:nvPr>
            <p:ph idx="1"/>
          </p:nvPr>
        </p:nvSpPr>
        <p:spPr>
          <a:xfrm>
            <a:off x="2627784" y="2824336"/>
            <a:ext cx="3888432" cy="748680"/>
          </a:xfrm>
        </p:spPr>
        <p:txBody>
          <a:bodyPr/>
          <a:lstStyle/>
          <a:p>
            <a:pPr>
              <a:buNone/>
            </a:pPr>
            <a:r>
              <a:rPr lang="sk-SK" dirty="0" smtClean="0"/>
              <a:t>Ďakujem za pozornosť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Izosbestick</a:t>
            </a:r>
            <a:r>
              <a:rPr lang="sk-SK" dirty="0" smtClean="0"/>
              <a:t>ý bod</a:t>
            </a:r>
            <a:endParaRPr lang="sk-SK" dirty="0"/>
          </a:p>
        </p:txBody>
      </p:sp>
      <p:pic>
        <p:nvPicPr>
          <p:cNvPr id="4" name="Obrázo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20888"/>
            <a:ext cx="4384701" cy="3702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1907704" y="3068960"/>
            <a:ext cx="522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aseline="30000" dirty="0" smtClean="0"/>
              <a:t>3</a:t>
            </a:r>
            <a:r>
              <a:rPr lang="sk-SK" dirty="0" smtClean="0"/>
              <a:t>He</a:t>
            </a:r>
            <a:endParaRPr lang="sk-SK" dirty="0"/>
          </a:p>
        </p:txBody>
      </p:sp>
      <p:pic>
        <p:nvPicPr>
          <p:cNvPr id="6" name="Obrázok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284984"/>
            <a:ext cx="4282288" cy="2770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BlokTextu 6"/>
          <p:cNvSpPr txBox="1"/>
          <p:nvPr/>
        </p:nvSpPr>
        <p:spPr>
          <a:xfrm>
            <a:off x="2195736" y="1988840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i="1" dirty="0" smtClean="0"/>
              <a:t>C</a:t>
            </a:r>
            <a:r>
              <a:rPr lang="en-US" dirty="0" smtClean="0"/>
              <a:t>(</a:t>
            </a:r>
            <a:r>
              <a:rPr lang="en-US" i="1" dirty="0" smtClean="0"/>
              <a:t>T</a:t>
            </a:r>
            <a:r>
              <a:rPr lang="en-US" dirty="0" smtClean="0"/>
              <a:t>,</a:t>
            </a:r>
            <a:r>
              <a:rPr lang="en-US" i="1" dirty="0" smtClean="0"/>
              <a:t>P</a:t>
            </a:r>
            <a:r>
              <a:rPr lang="en-US" dirty="0" smtClean="0"/>
              <a:t>)</a:t>
            </a:r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6588224" y="2060848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i="1" dirty="0" smtClean="0"/>
              <a:t>C</a:t>
            </a:r>
            <a:r>
              <a:rPr lang="en-US" dirty="0" smtClean="0"/>
              <a:t>(</a:t>
            </a:r>
            <a:r>
              <a:rPr lang="en-US" i="1" dirty="0" smtClean="0"/>
              <a:t>T</a:t>
            </a:r>
            <a:r>
              <a:rPr lang="en-US" dirty="0" smtClean="0"/>
              <a:t>,</a:t>
            </a:r>
            <a:r>
              <a:rPr lang="en-US" i="1" dirty="0" smtClean="0"/>
              <a:t>B</a:t>
            </a:r>
            <a:r>
              <a:rPr lang="en-US" dirty="0" smtClean="0"/>
              <a:t>)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Separácia mriežkového príspevku tepelnej kapacity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971600" y="2420888"/>
            <a:ext cx="3312368" cy="6480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i="1" dirty="0" err="1"/>
              <a:t>C</a:t>
            </a:r>
            <a:r>
              <a:rPr lang="sk-SK" i="1" baseline="-25000" dirty="0" err="1"/>
              <a:t>sol</a:t>
            </a:r>
            <a:r>
              <a:rPr lang="sk-SK" i="1" baseline="-25000" dirty="0"/>
              <a:t>(</a:t>
            </a:r>
            <a:r>
              <a:rPr lang="sk-SK" i="1" baseline="-25000" dirty="0" err="1"/>
              <a:t>ph</a:t>
            </a:r>
            <a:r>
              <a:rPr lang="sk-SK" i="1" baseline="-25000" dirty="0"/>
              <a:t>)</a:t>
            </a:r>
            <a:r>
              <a:rPr lang="sk-SK" dirty="0"/>
              <a:t> =</a:t>
            </a:r>
            <a:r>
              <a:rPr lang="sk-SK" i="1" dirty="0"/>
              <a:t> k * C</a:t>
            </a:r>
            <a:r>
              <a:rPr lang="sk-SK" i="1" baseline="-25000" dirty="0"/>
              <a:t>LaB6(</a:t>
            </a:r>
            <a:r>
              <a:rPr lang="sk-SK" i="1" baseline="-25000" dirty="0" err="1"/>
              <a:t>ph</a:t>
            </a:r>
            <a:r>
              <a:rPr lang="sk-SK" i="1" baseline="-25000" dirty="0"/>
              <a:t>)</a:t>
            </a:r>
            <a:endParaRPr lang="sk-SK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3933056"/>
            <a:ext cx="4629150" cy="70485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5157192"/>
            <a:ext cx="3695700" cy="590550"/>
          </a:xfrm>
          <a:prstGeom prst="rect">
            <a:avLst/>
          </a:prstGeom>
          <a:noFill/>
        </p:spPr>
      </p:pic>
      <p:sp>
        <p:nvSpPr>
          <p:cNvPr id="8" name="Obdĺžnik 7"/>
          <p:cNvSpPr/>
          <p:nvPr/>
        </p:nvSpPr>
        <p:spPr>
          <a:xfrm>
            <a:off x="4932040" y="5301208"/>
            <a:ext cx="1144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/>
              <a:t>Sm</a:t>
            </a:r>
            <a:r>
              <a:rPr lang="sk-SK" baseline="-25000" dirty="0"/>
              <a:t>1-x</a:t>
            </a:r>
            <a:r>
              <a:rPr lang="sk-SK" dirty="0"/>
              <a:t>La</a:t>
            </a:r>
            <a:r>
              <a:rPr lang="sk-SK" baseline="-25000" dirty="0"/>
              <a:t>x</a:t>
            </a:r>
            <a:r>
              <a:rPr lang="sk-SK" dirty="0"/>
              <a:t>B</a:t>
            </a:r>
            <a:r>
              <a:rPr lang="sk-SK" baseline="-25000" dirty="0"/>
              <a:t>6</a:t>
            </a:r>
            <a:endParaRPr lang="sk-SK" dirty="0"/>
          </a:p>
        </p:txBody>
      </p:sp>
      <p:sp>
        <p:nvSpPr>
          <p:cNvPr id="9" name="BlokTextu 8"/>
          <p:cNvSpPr txBox="1"/>
          <p:nvPr/>
        </p:nvSpPr>
        <p:spPr>
          <a:xfrm>
            <a:off x="1115616" y="184482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i="1" dirty="0"/>
              <a:t>C</a:t>
            </a:r>
            <a:r>
              <a:rPr lang="sk-SK" i="1" baseline="-25000" dirty="0"/>
              <a:t>LaB6(</a:t>
            </a:r>
            <a:r>
              <a:rPr lang="sk-SK" i="1" baseline="-25000" dirty="0" err="1"/>
              <a:t>ph</a:t>
            </a:r>
            <a:r>
              <a:rPr lang="sk-SK" i="1" baseline="-25000" dirty="0" smtClean="0"/>
              <a:t>) </a:t>
            </a:r>
            <a:r>
              <a:rPr lang="sk-SK" baseline="-25000" dirty="0" smtClean="0"/>
              <a:t> </a:t>
            </a:r>
            <a:r>
              <a:rPr lang="sk-SK" dirty="0" smtClean="0"/>
              <a:t>= </a:t>
            </a:r>
            <a:r>
              <a:rPr lang="sk-SK" i="1" dirty="0" smtClean="0"/>
              <a:t>C</a:t>
            </a:r>
            <a:r>
              <a:rPr lang="sk-SK" i="1" baseline="-25000" dirty="0" smtClean="0"/>
              <a:t>LaB6 </a:t>
            </a:r>
            <a:r>
              <a:rPr lang="sk-SK" dirty="0"/>
              <a:t>– </a:t>
            </a:r>
            <a:r>
              <a:rPr lang="sk-SK" i="1" dirty="0"/>
              <a:t>γ</a:t>
            </a:r>
            <a:r>
              <a:rPr lang="sk-SK" i="1" baseline="-25000" dirty="0"/>
              <a:t>LaB6 </a:t>
            </a:r>
            <a:r>
              <a:rPr lang="sk-SK" baseline="-25000" dirty="0"/>
              <a:t>* </a:t>
            </a:r>
            <a:r>
              <a:rPr lang="sk-SK" i="1" dirty="0"/>
              <a:t>T</a:t>
            </a:r>
            <a:endParaRPr lang="sk-SK" dirty="0"/>
          </a:p>
        </p:txBody>
      </p:sp>
      <p:sp>
        <p:nvSpPr>
          <p:cNvPr id="10" name="BlokTextu 9"/>
          <p:cNvSpPr txBox="1"/>
          <p:nvPr/>
        </p:nvSpPr>
        <p:spPr>
          <a:xfrm>
            <a:off x="683568" y="3501008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M. </a:t>
            </a:r>
            <a:r>
              <a:rPr lang="sk-SK" dirty="0" err="1" smtClean="0"/>
              <a:t>Bouvier</a:t>
            </a:r>
            <a:r>
              <a:rPr lang="sk-SK" dirty="0" smtClean="0"/>
              <a:t> </a:t>
            </a:r>
            <a:r>
              <a:rPr lang="sk-SK" dirty="0" err="1" smtClean="0"/>
              <a:t>et</a:t>
            </a:r>
            <a:r>
              <a:rPr lang="sk-SK" dirty="0" smtClean="0"/>
              <a:t>. al., </a:t>
            </a:r>
            <a:r>
              <a:rPr lang="sk-SK" i="1" dirty="0" err="1" smtClean="0"/>
              <a:t>Physical</a:t>
            </a:r>
            <a:r>
              <a:rPr lang="sk-SK" i="1" dirty="0" smtClean="0"/>
              <a:t> </a:t>
            </a:r>
            <a:r>
              <a:rPr lang="sk-SK" i="1" dirty="0" err="1" smtClean="0"/>
              <a:t>Review</a:t>
            </a:r>
            <a:r>
              <a:rPr lang="sk-SK" dirty="0" smtClean="0"/>
              <a:t> B</a:t>
            </a:r>
            <a:r>
              <a:rPr lang="sk-SK" b="1" dirty="0" smtClean="0"/>
              <a:t> 43</a:t>
            </a:r>
            <a:r>
              <a:rPr lang="sk-SK" dirty="0" smtClean="0"/>
              <a:t>, 13 137 (1991)</a:t>
            </a:r>
            <a:endParaRPr lang="sk-SK" dirty="0"/>
          </a:p>
        </p:txBody>
      </p:sp>
      <p:sp>
        <p:nvSpPr>
          <p:cNvPr id="11" name="Ovál 10"/>
          <p:cNvSpPr/>
          <p:nvPr/>
        </p:nvSpPr>
        <p:spPr>
          <a:xfrm>
            <a:off x="2339752" y="2492896"/>
            <a:ext cx="288032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556792"/>
            <a:ext cx="2160240" cy="3357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Fenomenologick</a:t>
            </a:r>
            <a:r>
              <a:rPr lang="sk-SK" dirty="0" smtClean="0"/>
              <a:t>ý model tepelnej kapacity</a:t>
            </a:r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899592" y="2924944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 SmB</a:t>
            </a:r>
            <a:r>
              <a:rPr lang="sk-SK" baseline="-25000" dirty="0"/>
              <a:t>6</a:t>
            </a:r>
            <a:r>
              <a:rPr lang="sk-SK" dirty="0"/>
              <a:t> </a:t>
            </a:r>
            <a:r>
              <a:rPr lang="en-US" dirty="0" smtClean="0"/>
              <a:t>:         </a:t>
            </a:r>
            <a:r>
              <a:rPr lang="sk-SK" dirty="0" smtClean="0"/>
              <a:t>Sm</a:t>
            </a:r>
            <a:r>
              <a:rPr lang="sk-SK" baseline="30000" dirty="0" smtClean="0"/>
              <a:t>2</a:t>
            </a:r>
            <a:r>
              <a:rPr lang="sk-SK" baseline="30000" dirty="0"/>
              <a:t>+</a:t>
            </a:r>
            <a:r>
              <a:rPr lang="sk-SK" dirty="0"/>
              <a:t> (</a:t>
            </a:r>
            <a:r>
              <a:rPr lang="sk-SK" i="1" dirty="0"/>
              <a:t>4f</a:t>
            </a:r>
            <a:r>
              <a:rPr lang="sk-SK" i="1" baseline="30000" dirty="0"/>
              <a:t>6</a:t>
            </a:r>
            <a:r>
              <a:rPr lang="sk-SK" dirty="0"/>
              <a:t>) </a:t>
            </a:r>
            <a:r>
              <a:rPr lang="sk-SK" dirty="0" smtClean="0"/>
              <a:t>  </a:t>
            </a:r>
            <a:r>
              <a:rPr lang="en-US" dirty="0" smtClean="0">
                <a:sym typeface="Wingdings" pitchFamily="2" charset="2"/>
              </a:rPr>
              <a:t></a:t>
            </a:r>
            <a:r>
              <a:rPr lang="sk-SK" dirty="0" smtClean="0"/>
              <a:t>  </a:t>
            </a:r>
            <a:r>
              <a:rPr lang="sk-SK" dirty="0"/>
              <a:t> Sm</a:t>
            </a:r>
            <a:r>
              <a:rPr lang="sk-SK" baseline="30000" dirty="0"/>
              <a:t>3+</a:t>
            </a:r>
            <a:r>
              <a:rPr lang="sk-SK" dirty="0"/>
              <a:t> (</a:t>
            </a:r>
            <a:r>
              <a:rPr lang="sk-SK" i="1" dirty="0"/>
              <a:t>4f</a:t>
            </a:r>
            <a:r>
              <a:rPr lang="sk-SK" i="1" baseline="30000" dirty="0"/>
              <a:t>5</a:t>
            </a:r>
            <a:r>
              <a:rPr lang="sk-SK" dirty="0"/>
              <a:t> </a:t>
            </a:r>
            <a:r>
              <a:rPr lang="sk-SK" i="1" dirty="0"/>
              <a:t>5d</a:t>
            </a:r>
            <a:r>
              <a:rPr lang="sk-SK" i="1" baseline="30000" dirty="0"/>
              <a:t>1</a:t>
            </a:r>
            <a:r>
              <a:rPr lang="sk-SK" dirty="0"/>
              <a:t>)</a:t>
            </a:r>
          </a:p>
        </p:txBody>
      </p:sp>
      <p:sp>
        <p:nvSpPr>
          <p:cNvPr id="5" name="Obdĺžnik 4"/>
          <p:cNvSpPr/>
          <p:nvPr/>
        </p:nvSpPr>
        <p:spPr>
          <a:xfrm>
            <a:off x="899592" y="1844824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/>
              <a:t>Počet el. v pásovej štruktúre v blízkosti E</a:t>
            </a:r>
            <a:r>
              <a:rPr lang="sk-SK" sz="1050" dirty="0" smtClean="0"/>
              <a:t>F</a:t>
            </a:r>
            <a:r>
              <a:rPr lang="sk-SK" dirty="0" smtClean="0"/>
              <a:t> </a:t>
            </a:r>
            <a:r>
              <a:rPr lang="en-US" dirty="0" smtClean="0"/>
              <a:t>: </a:t>
            </a:r>
          </a:p>
          <a:p>
            <a:r>
              <a:rPr lang="sk-SK" i="1" dirty="0" smtClean="0"/>
              <a:t>N</a:t>
            </a:r>
            <a:r>
              <a:rPr lang="sk-SK" dirty="0" smtClean="0"/>
              <a:t> </a:t>
            </a:r>
            <a:r>
              <a:rPr lang="sk-SK" dirty="0"/>
              <a:t>= </a:t>
            </a:r>
            <a:r>
              <a:rPr lang="sk-SK" i="1" dirty="0" err="1"/>
              <a:t>N</a:t>
            </a:r>
            <a:r>
              <a:rPr lang="sk-SK" i="1" baseline="-25000" dirty="0" err="1"/>
              <a:t>d</a:t>
            </a:r>
            <a:r>
              <a:rPr lang="sk-SK" dirty="0"/>
              <a:t> + </a:t>
            </a:r>
            <a:r>
              <a:rPr lang="sk-SK" i="1" dirty="0" err="1"/>
              <a:t>N</a:t>
            </a:r>
            <a:r>
              <a:rPr lang="sk-SK" i="1" baseline="-25000" dirty="0" err="1"/>
              <a:t>f</a:t>
            </a:r>
            <a:r>
              <a:rPr lang="sk-SK" dirty="0"/>
              <a:t>, </a:t>
            </a: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sk-SK" i="1" dirty="0" err="1" smtClean="0"/>
              <a:t>N</a:t>
            </a:r>
            <a:r>
              <a:rPr lang="sk-SK" i="1" baseline="-25000" dirty="0" err="1" smtClean="0"/>
              <a:t>d</a:t>
            </a:r>
            <a:r>
              <a:rPr lang="sk-SK" dirty="0" smtClean="0"/>
              <a:t> 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sk-SK" dirty="0" smtClean="0"/>
              <a:t>5</a:t>
            </a:r>
            <a:r>
              <a:rPr lang="sk-SK" i="1" dirty="0" smtClean="0"/>
              <a:t>d</a:t>
            </a:r>
            <a:r>
              <a:rPr lang="en-US" dirty="0" smtClean="0"/>
              <a:t>,     </a:t>
            </a:r>
            <a:r>
              <a:rPr lang="sk-SK" i="1" dirty="0" err="1" smtClean="0"/>
              <a:t>N</a:t>
            </a:r>
            <a:r>
              <a:rPr lang="sk-SK" i="1" baseline="-25000" dirty="0" err="1" smtClean="0"/>
              <a:t>f</a:t>
            </a:r>
            <a:r>
              <a:rPr lang="sk-SK" dirty="0" smtClean="0"/>
              <a:t> 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 </a:t>
            </a:r>
            <a:r>
              <a:rPr lang="sk-SK" dirty="0" smtClean="0"/>
              <a:t>4</a:t>
            </a:r>
            <a:r>
              <a:rPr lang="sk-SK" i="1" dirty="0" smtClean="0"/>
              <a:t>f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899592" y="334770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 </a:t>
            </a:r>
            <a:r>
              <a:rPr lang="en-US" dirty="0" smtClean="0"/>
              <a:t>La </a:t>
            </a:r>
            <a:r>
              <a:rPr lang="en-US" dirty="0" err="1" smtClean="0"/>
              <a:t>i</a:t>
            </a:r>
            <a:r>
              <a:rPr lang="sk-SK" dirty="0" err="1" smtClean="0"/>
              <a:t>ón</a:t>
            </a:r>
            <a:r>
              <a:rPr lang="sk-SK" dirty="0" smtClean="0"/>
              <a:t> </a:t>
            </a:r>
            <a:r>
              <a:rPr lang="en-US" dirty="0" smtClean="0"/>
              <a:t>:     </a:t>
            </a:r>
            <a:r>
              <a:rPr lang="sk-SK" dirty="0" smtClean="0"/>
              <a:t>  </a:t>
            </a:r>
            <a:r>
              <a:rPr lang="sk-SK" dirty="0"/>
              <a:t> </a:t>
            </a:r>
            <a:r>
              <a:rPr lang="sk-SK" dirty="0" smtClean="0"/>
              <a:t>La</a:t>
            </a:r>
            <a:r>
              <a:rPr lang="sk-SK" baseline="30000" dirty="0" smtClean="0"/>
              <a:t>3</a:t>
            </a:r>
            <a:r>
              <a:rPr lang="sk-SK" baseline="30000" dirty="0"/>
              <a:t>+</a:t>
            </a:r>
            <a:r>
              <a:rPr lang="sk-SK" dirty="0"/>
              <a:t> </a:t>
            </a:r>
            <a:r>
              <a:rPr lang="sk-SK" dirty="0" smtClean="0"/>
              <a:t> </a:t>
            </a:r>
            <a:r>
              <a:rPr lang="sk-SK" dirty="0" smtClean="0">
                <a:sym typeface="Wingdings" pitchFamily="2" charset="2"/>
              </a:rPr>
              <a:t></a:t>
            </a:r>
            <a:r>
              <a:rPr lang="en-US" dirty="0" smtClean="0">
                <a:sym typeface="Wingdings" pitchFamily="2" charset="2"/>
              </a:rPr>
              <a:t>  </a:t>
            </a:r>
            <a:r>
              <a:rPr lang="en-US" dirty="0" err="1" smtClean="0">
                <a:sym typeface="Wingdings" pitchFamily="2" charset="2"/>
              </a:rPr>
              <a:t>jeden</a:t>
            </a:r>
            <a:r>
              <a:rPr lang="en-US" dirty="0" smtClean="0">
                <a:sym typeface="Wingdings" pitchFamily="2" charset="2"/>
              </a:rPr>
              <a:t> 5d </a:t>
            </a:r>
            <a:r>
              <a:rPr lang="en-US" dirty="0" err="1" smtClean="0">
                <a:sym typeface="Wingdings" pitchFamily="2" charset="2"/>
              </a:rPr>
              <a:t>elektr</a:t>
            </a:r>
            <a:r>
              <a:rPr lang="sk-SK" dirty="0" err="1" smtClean="0">
                <a:sym typeface="Wingdings" pitchFamily="2" charset="2"/>
              </a:rPr>
              <a:t>ón</a:t>
            </a:r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899592" y="3779748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 </a:t>
            </a:r>
            <a:r>
              <a:rPr lang="sk-SK" dirty="0" err="1" smtClean="0"/>
              <a:t>Yb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sk-SK" dirty="0" err="1" smtClean="0"/>
              <a:t>ón</a:t>
            </a:r>
            <a:r>
              <a:rPr lang="sk-SK" dirty="0" smtClean="0"/>
              <a:t> </a:t>
            </a:r>
            <a:r>
              <a:rPr lang="en-US" dirty="0" smtClean="0"/>
              <a:t>:     </a:t>
            </a:r>
            <a:r>
              <a:rPr lang="sk-SK" dirty="0" smtClean="0"/>
              <a:t>  </a:t>
            </a:r>
            <a:r>
              <a:rPr lang="sk-SK" dirty="0"/>
              <a:t> </a:t>
            </a:r>
            <a:r>
              <a:rPr lang="sk-SK" dirty="0" smtClean="0"/>
              <a:t>Yb</a:t>
            </a:r>
            <a:r>
              <a:rPr lang="sk-SK" baseline="30000" dirty="0" smtClean="0"/>
              <a:t>2+</a:t>
            </a:r>
            <a:r>
              <a:rPr lang="sk-SK" dirty="0" smtClean="0"/>
              <a:t> </a:t>
            </a:r>
            <a:r>
              <a:rPr lang="sk-SK" dirty="0" smtClean="0">
                <a:sym typeface="Wingdings" pitchFamily="2" charset="2"/>
              </a:rPr>
              <a:t>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sk-SK" dirty="0"/>
              <a:t>uzavretá 4</a:t>
            </a:r>
            <a:r>
              <a:rPr lang="sk-SK" i="1" dirty="0"/>
              <a:t>f</a:t>
            </a:r>
            <a:r>
              <a:rPr lang="sk-SK" baseline="30000" dirty="0"/>
              <a:t>14</a:t>
            </a:r>
            <a:r>
              <a:rPr lang="sk-SK" dirty="0"/>
              <a:t> </a:t>
            </a:r>
            <a:r>
              <a:rPr lang="sk-SK" dirty="0" smtClean="0"/>
              <a:t>hladina, nemá valenčný f ani d elektrón </a:t>
            </a:r>
            <a:endParaRPr lang="sk-SK" dirty="0"/>
          </a:p>
        </p:txBody>
      </p:sp>
      <p:sp>
        <p:nvSpPr>
          <p:cNvPr id="8" name="Obdĺžnik 7"/>
          <p:cNvSpPr/>
          <p:nvPr/>
        </p:nvSpPr>
        <p:spPr>
          <a:xfrm>
            <a:off x="971600" y="4293096"/>
            <a:ext cx="71287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Sm</a:t>
            </a:r>
            <a:r>
              <a:rPr lang="en-US" baseline="-25000" dirty="0" smtClean="0">
                <a:solidFill>
                  <a:srgbClr val="C00000"/>
                </a:solidFill>
              </a:rPr>
              <a:t>1-x</a:t>
            </a:r>
            <a:r>
              <a:rPr lang="en-US" dirty="0" smtClean="0">
                <a:solidFill>
                  <a:srgbClr val="C00000"/>
                </a:solidFill>
              </a:rPr>
              <a:t>La</a:t>
            </a:r>
            <a:r>
              <a:rPr lang="en-US" baseline="-25000" dirty="0" smtClean="0">
                <a:solidFill>
                  <a:srgbClr val="C00000"/>
                </a:solidFill>
              </a:rPr>
              <a:t>x</a:t>
            </a:r>
            <a:r>
              <a:rPr lang="en-US" dirty="0" smtClean="0">
                <a:solidFill>
                  <a:srgbClr val="C00000"/>
                </a:solidFill>
              </a:rPr>
              <a:t>B</a:t>
            </a:r>
            <a:r>
              <a:rPr lang="en-US" baseline="-25000" dirty="0" smtClean="0">
                <a:solidFill>
                  <a:srgbClr val="C00000"/>
                </a:solidFill>
              </a:rPr>
              <a:t>6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sk-SK" dirty="0" smtClean="0"/>
              <a:t>Substitúcia </a:t>
            </a:r>
            <a:r>
              <a:rPr lang="en-US" dirty="0" smtClean="0">
                <a:solidFill>
                  <a:srgbClr val="FF0000"/>
                </a:solidFill>
              </a:rPr>
              <a:t>La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sym typeface="Wingdings" pitchFamily="2" charset="2"/>
              </a:rPr>
              <a:t>Sm</a:t>
            </a:r>
            <a:r>
              <a:rPr lang="en-US" dirty="0" smtClean="0">
                <a:sym typeface="Wingdings" pitchFamily="2" charset="2"/>
              </a:rPr>
              <a:t>: </a:t>
            </a:r>
            <a:r>
              <a:rPr lang="en-US" dirty="0" err="1" smtClean="0">
                <a:sym typeface="Wingdings" pitchFamily="2" charset="2"/>
              </a:rPr>
              <a:t>pridanie</a:t>
            </a:r>
            <a:r>
              <a:rPr lang="en-US" dirty="0" smtClean="0">
                <a:sym typeface="Wingdings" pitchFamily="2" charset="2"/>
              </a:rPr>
              <a:t> La:  </a:t>
            </a:r>
            <a:r>
              <a:rPr lang="sk-SK" i="1" dirty="0" err="1" smtClean="0"/>
              <a:t>N</a:t>
            </a:r>
            <a:r>
              <a:rPr lang="sk-SK" i="1" baseline="-25000" dirty="0" err="1" smtClean="0"/>
              <a:t>d</a:t>
            </a:r>
            <a:r>
              <a:rPr lang="sk-SK" i="1" baseline="-25000" dirty="0" smtClean="0"/>
              <a:t> </a:t>
            </a:r>
            <a:r>
              <a:rPr lang="en-US" dirty="0" smtClean="0">
                <a:sym typeface="Wingdings" pitchFamily="2" charset="2"/>
              </a:rPr>
              <a:t>=</a:t>
            </a:r>
            <a:r>
              <a:rPr lang="sk-SK" i="1" dirty="0" smtClean="0"/>
              <a:t> </a:t>
            </a:r>
            <a:r>
              <a:rPr lang="sk-SK" i="1" dirty="0" err="1" smtClean="0"/>
              <a:t>N</a:t>
            </a:r>
            <a:r>
              <a:rPr lang="sk-SK" i="1" baseline="-25000" dirty="0" err="1" smtClean="0"/>
              <a:t>d</a:t>
            </a:r>
            <a:r>
              <a:rPr lang="en-US" dirty="0" smtClean="0">
                <a:sym typeface="Wingdings" pitchFamily="2" charset="2"/>
              </a:rPr>
              <a:t> +1, </a:t>
            </a:r>
            <a:r>
              <a:rPr lang="en-US" dirty="0" err="1" smtClean="0">
                <a:sym typeface="Wingdings" pitchFamily="2" charset="2"/>
              </a:rPr>
              <a:t>odobranie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Sm</a:t>
            </a:r>
            <a:r>
              <a:rPr lang="en-US" dirty="0" smtClean="0">
                <a:sym typeface="Wingdings" pitchFamily="2" charset="2"/>
              </a:rPr>
              <a:t>: </a:t>
            </a:r>
            <a:r>
              <a:rPr lang="sk-SK" i="1" dirty="0" smtClean="0"/>
              <a:t>N</a:t>
            </a:r>
            <a:r>
              <a:rPr lang="en-US" dirty="0" smtClean="0">
                <a:sym typeface="Wingdings" pitchFamily="2" charset="2"/>
              </a:rPr>
              <a:t> = </a:t>
            </a:r>
            <a:r>
              <a:rPr lang="sk-SK" i="1" dirty="0" smtClean="0"/>
              <a:t>N </a:t>
            </a:r>
            <a:r>
              <a:rPr lang="en-US" dirty="0" smtClean="0">
                <a:sym typeface="Wingdings" pitchFamily="2" charset="2"/>
              </a:rPr>
              <a:t>-1</a:t>
            </a:r>
          </a:p>
          <a:p>
            <a:r>
              <a:rPr lang="en-US" dirty="0" smtClean="0">
                <a:sym typeface="Wingdings" pitchFamily="2" charset="2"/>
              </a:rPr>
              <a:t> </a:t>
            </a:r>
            <a:r>
              <a:rPr lang="sk-SK" i="1" dirty="0" smtClean="0"/>
              <a:t>N</a:t>
            </a:r>
            <a:r>
              <a:rPr lang="en-US" i="1" dirty="0" smtClean="0"/>
              <a:t> = </a:t>
            </a:r>
            <a:r>
              <a:rPr lang="en-US" i="1" dirty="0" err="1" smtClean="0"/>
              <a:t>kon</a:t>
            </a:r>
            <a:r>
              <a:rPr lang="sk-SK" i="1" dirty="0" smtClean="0"/>
              <a:t>š</a:t>
            </a:r>
            <a:r>
              <a:rPr lang="en-US" i="1" dirty="0" smtClean="0"/>
              <a:t>t. =&gt; N </a:t>
            </a:r>
            <a:r>
              <a:rPr lang="sk-SK" i="1" dirty="0" smtClean="0"/>
              <a:t>≠ N</a:t>
            </a:r>
            <a:r>
              <a:rPr lang="en-US" i="1" dirty="0" smtClean="0"/>
              <a:t>(x)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Sm</a:t>
            </a:r>
            <a:r>
              <a:rPr lang="en-US" baseline="-25000" dirty="0" smtClean="0">
                <a:solidFill>
                  <a:srgbClr val="C00000"/>
                </a:solidFill>
              </a:rPr>
              <a:t>1-x</a:t>
            </a:r>
            <a:r>
              <a:rPr lang="en-US" dirty="0" smtClean="0">
                <a:solidFill>
                  <a:srgbClr val="C00000"/>
                </a:solidFill>
              </a:rPr>
              <a:t>Yb</a:t>
            </a:r>
            <a:r>
              <a:rPr lang="en-US" baseline="-25000" dirty="0" smtClean="0">
                <a:solidFill>
                  <a:srgbClr val="C00000"/>
                </a:solidFill>
              </a:rPr>
              <a:t>x</a:t>
            </a:r>
            <a:r>
              <a:rPr lang="en-US" dirty="0" smtClean="0">
                <a:solidFill>
                  <a:srgbClr val="C00000"/>
                </a:solidFill>
              </a:rPr>
              <a:t>B</a:t>
            </a:r>
            <a:r>
              <a:rPr lang="en-US" baseline="-25000" dirty="0" smtClean="0">
                <a:solidFill>
                  <a:srgbClr val="C00000"/>
                </a:solidFill>
              </a:rPr>
              <a:t>6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sk-SK" dirty="0" smtClean="0"/>
              <a:t>Substitúcia </a:t>
            </a:r>
            <a:r>
              <a:rPr lang="en-US" dirty="0" err="1" smtClean="0">
                <a:solidFill>
                  <a:srgbClr val="FF0000"/>
                </a:solidFill>
              </a:rPr>
              <a:t>Yb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dirty="0" err="1" smtClean="0">
                <a:solidFill>
                  <a:srgbClr val="FF0000"/>
                </a:solidFill>
                <a:sym typeface="Wingdings" pitchFamily="2" charset="2"/>
              </a:rPr>
              <a:t>Sm</a:t>
            </a:r>
            <a:r>
              <a:rPr lang="en-US" dirty="0" smtClean="0">
                <a:sym typeface="Wingdings" pitchFamily="2" charset="2"/>
              </a:rPr>
              <a:t>: </a:t>
            </a:r>
            <a:r>
              <a:rPr lang="en-US" dirty="0" err="1" smtClean="0">
                <a:sym typeface="Wingdings" pitchFamily="2" charset="2"/>
              </a:rPr>
              <a:t>pridanie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Yb</a:t>
            </a:r>
            <a:r>
              <a:rPr lang="en-US" dirty="0" smtClean="0">
                <a:sym typeface="Wingdings" pitchFamily="2" charset="2"/>
              </a:rPr>
              <a:t>:  </a:t>
            </a:r>
            <a:r>
              <a:rPr lang="sk-SK" i="1" dirty="0" err="1" smtClean="0"/>
              <a:t>N</a:t>
            </a:r>
            <a:r>
              <a:rPr lang="sk-SK" i="1" baseline="-25000" dirty="0" err="1" smtClean="0"/>
              <a:t>d</a:t>
            </a:r>
            <a:r>
              <a:rPr lang="sk-SK" i="1" baseline="-25000" dirty="0" smtClean="0"/>
              <a:t> </a:t>
            </a:r>
            <a:r>
              <a:rPr lang="en-US" i="1" baseline="-25000" dirty="0" smtClean="0"/>
              <a:t>,</a:t>
            </a:r>
            <a:r>
              <a:rPr lang="sk-SK" i="1" dirty="0" smtClean="0"/>
              <a:t> </a:t>
            </a:r>
            <a:r>
              <a:rPr lang="sk-SK" i="1" dirty="0" err="1" smtClean="0"/>
              <a:t>N</a:t>
            </a:r>
            <a:r>
              <a:rPr lang="sk-SK" i="1" baseline="-25000" dirty="0" err="1" smtClean="0"/>
              <a:t>f</a:t>
            </a:r>
            <a:r>
              <a:rPr lang="sk-SK" dirty="0" smtClean="0"/>
              <a:t> </a:t>
            </a:r>
            <a:r>
              <a:rPr lang="en-US" dirty="0" smtClean="0"/>
              <a:t> =</a:t>
            </a:r>
            <a:r>
              <a:rPr lang="sk-SK" dirty="0" smtClean="0"/>
              <a:t> </a:t>
            </a:r>
            <a:r>
              <a:rPr lang="en-US" i="1" dirty="0" err="1" smtClean="0"/>
              <a:t>kon</a:t>
            </a:r>
            <a:r>
              <a:rPr lang="sk-SK" i="1" dirty="0" smtClean="0"/>
              <a:t>š</a:t>
            </a:r>
            <a:r>
              <a:rPr lang="en-US" i="1" dirty="0" smtClean="0"/>
              <a:t>t</a:t>
            </a:r>
            <a:r>
              <a:rPr lang="en-US" dirty="0" smtClean="0"/>
              <a:t>.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odobranie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Sm</a:t>
            </a:r>
            <a:r>
              <a:rPr lang="en-US" dirty="0" smtClean="0">
                <a:sym typeface="Wingdings" pitchFamily="2" charset="2"/>
              </a:rPr>
              <a:t>: </a:t>
            </a:r>
            <a:r>
              <a:rPr lang="sk-SK" i="1" dirty="0" smtClean="0"/>
              <a:t>N</a:t>
            </a:r>
            <a:r>
              <a:rPr lang="en-US" dirty="0" smtClean="0">
                <a:sym typeface="Wingdings" pitchFamily="2" charset="2"/>
              </a:rPr>
              <a:t> = </a:t>
            </a:r>
            <a:r>
              <a:rPr lang="sk-SK" i="1" dirty="0" smtClean="0"/>
              <a:t>N </a:t>
            </a:r>
            <a:r>
              <a:rPr lang="en-US" dirty="0" smtClean="0">
                <a:sym typeface="Wingdings" pitchFamily="2" charset="2"/>
              </a:rPr>
              <a:t>-1</a:t>
            </a:r>
          </a:p>
          <a:p>
            <a:r>
              <a:rPr lang="en-US" dirty="0" smtClean="0">
                <a:sym typeface="Wingdings" pitchFamily="2" charset="2"/>
              </a:rPr>
              <a:t> </a:t>
            </a:r>
            <a:r>
              <a:rPr lang="sk-SK" i="1" dirty="0" smtClean="0"/>
              <a:t>N</a:t>
            </a:r>
            <a:r>
              <a:rPr lang="en-US" i="1" dirty="0" smtClean="0"/>
              <a:t> = N - 1</a:t>
            </a:r>
            <a:r>
              <a:rPr lang="sk-SK" i="1" dirty="0" smtClean="0"/>
              <a:t> =</a:t>
            </a:r>
            <a:r>
              <a:rPr lang="en-US" i="1" dirty="0" smtClean="0"/>
              <a:t>&gt; N = N</a:t>
            </a:r>
            <a:r>
              <a:rPr lang="en-US" i="1" baseline="-25000" dirty="0" smtClean="0"/>
              <a:t>0</a:t>
            </a:r>
            <a:r>
              <a:rPr lang="en-US" i="1" dirty="0" smtClean="0"/>
              <a:t>*(1-x)</a:t>
            </a:r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Fenomenologick</a:t>
            </a:r>
            <a:r>
              <a:rPr lang="sk-SK" dirty="0" smtClean="0"/>
              <a:t>ý model tepelnej kapacity</a:t>
            </a:r>
            <a:endParaRPr lang="sk-SK" dirty="0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2060848"/>
            <a:ext cx="2821814" cy="864096"/>
          </a:xfrm>
          <a:prstGeom prst="rect">
            <a:avLst/>
          </a:prstGeom>
          <a:noFill/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1772816"/>
            <a:ext cx="1619250" cy="676275"/>
          </a:xfrm>
          <a:prstGeom prst="rect">
            <a:avLst/>
          </a:prstGeom>
          <a:noFill/>
        </p:spPr>
      </p:pic>
      <p:sp>
        <p:nvSpPr>
          <p:cNvPr id="8" name="Obdĺžnik 7"/>
          <p:cNvSpPr/>
          <p:nvPr/>
        </p:nvSpPr>
        <p:spPr>
          <a:xfrm>
            <a:off x="4860032" y="2348880"/>
            <a:ext cx="269086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i="1" dirty="0" smtClean="0"/>
              <a:t>μ</a:t>
            </a:r>
            <a:r>
              <a:rPr lang="en-US" i="1" dirty="0" smtClean="0"/>
              <a:t> (T)</a:t>
            </a:r>
            <a:r>
              <a:rPr lang="sk-SK" dirty="0" smtClean="0"/>
              <a:t> </a:t>
            </a:r>
            <a:r>
              <a:rPr lang="sk-SK" dirty="0"/>
              <a:t>je chemický </a:t>
            </a:r>
            <a:r>
              <a:rPr lang="sk-SK" dirty="0" smtClean="0"/>
              <a:t>potenciál</a:t>
            </a:r>
            <a:endParaRPr lang="en-US" dirty="0" smtClean="0"/>
          </a:p>
          <a:p>
            <a:r>
              <a:rPr lang="en-US" dirty="0" smtClean="0"/>
              <a:t>T</a:t>
            </a:r>
            <a:r>
              <a:rPr lang="en-US" dirty="0" smtClean="0">
                <a:sym typeface="Wingdings" pitchFamily="2" charset="2"/>
              </a:rPr>
              <a:t> 0</a:t>
            </a:r>
            <a:r>
              <a:rPr lang="sk-SK" dirty="0" smtClean="0">
                <a:sym typeface="Wingdings" pitchFamily="2" charset="2"/>
              </a:rPr>
              <a:t>:</a:t>
            </a:r>
            <a:r>
              <a:rPr lang="en-US" dirty="0" smtClean="0">
                <a:sym typeface="Wingdings" pitchFamily="2" charset="2"/>
              </a:rPr>
              <a:t>     </a:t>
            </a:r>
            <a:r>
              <a:rPr lang="sk-SK" i="1" dirty="0" smtClean="0"/>
              <a:t>μ</a:t>
            </a:r>
            <a:r>
              <a:rPr lang="en-US" i="1" dirty="0" smtClean="0"/>
              <a:t> (T) = </a:t>
            </a:r>
            <a:r>
              <a:rPr lang="sk-SK" i="1" dirty="0" smtClean="0"/>
              <a:t>E</a:t>
            </a:r>
            <a:r>
              <a:rPr lang="sk-SK" i="1" baseline="-25000" dirty="0" smtClean="0"/>
              <a:t>F</a:t>
            </a:r>
            <a:endParaRPr lang="en-US" i="1" baseline="-25000" dirty="0" smtClean="0"/>
          </a:p>
          <a:p>
            <a:r>
              <a:rPr lang="en-US" i="1" dirty="0" smtClean="0"/>
              <a:t>f(</a:t>
            </a:r>
            <a:r>
              <a:rPr lang="el-GR" i="1" dirty="0" smtClean="0"/>
              <a:t>μ</a:t>
            </a:r>
            <a:r>
              <a:rPr lang="en-US" i="1" dirty="0" smtClean="0"/>
              <a:t>+E,T,</a:t>
            </a:r>
            <a:r>
              <a:rPr lang="el-GR" i="1" dirty="0" smtClean="0"/>
              <a:t>μ</a:t>
            </a:r>
            <a:r>
              <a:rPr lang="en-US" i="1" dirty="0" smtClean="0"/>
              <a:t>) =1 - f(</a:t>
            </a:r>
            <a:r>
              <a:rPr lang="el-GR" i="1" dirty="0" smtClean="0"/>
              <a:t>μ</a:t>
            </a:r>
            <a:r>
              <a:rPr lang="en-US" i="1" dirty="0" smtClean="0"/>
              <a:t>-E,T,</a:t>
            </a:r>
            <a:r>
              <a:rPr lang="el-GR" i="1" dirty="0" smtClean="0"/>
              <a:t>μ</a:t>
            </a:r>
            <a:r>
              <a:rPr lang="en-US" i="1" dirty="0" smtClean="0"/>
              <a:t>) </a:t>
            </a:r>
            <a:endParaRPr lang="sk-SK" dirty="0"/>
          </a:p>
        </p:txBody>
      </p:sp>
      <p:pic>
        <p:nvPicPr>
          <p:cNvPr id="9" name="Obrázok 8" descr="f_d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11960" y="3212976"/>
            <a:ext cx="4032448" cy="2803184"/>
          </a:xfrm>
          <a:prstGeom prst="rect">
            <a:avLst/>
          </a:prstGeom>
        </p:spPr>
      </p:pic>
      <p:pic>
        <p:nvPicPr>
          <p:cNvPr id="10" name="Zástupný symbol obsahu 3" descr="C:\Users\Slavo\Desktop\2017\2017_HC_SmLaB6\Figs\Fig3 hustota stavov 4obdlzniky.jpg"/>
          <p:cNvPicPr>
            <a:picLocks noGrp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501008"/>
            <a:ext cx="3625403" cy="2280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bdĺžnik 10"/>
          <p:cNvSpPr/>
          <p:nvPr/>
        </p:nvSpPr>
        <p:spPr>
          <a:xfrm>
            <a:off x="2843808" y="6093296"/>
            <a:ext cx="2520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i="1" dirty="0" smtClean="0"/>
              <a:t>μ</a:t>
            </a:r>
            <a:r>
              <a:rPr lang="en-US" sz="2400" i="1" dirty="0" smtClean="0"/>
              <a:t> </a:t>
            </a:r>
            <a:r>
              <a:rPr lang="sk-SK" sz="2400" i="1" dirty="0" smtClean="0"/>
              <a:t>≠</a:t>
            </a:r>
            <a:r>
              <a:rPr lang="en-US" sz="2400" i="1" dirty="0" smtClean="0"/>
              <a:t> </a:t>
            </a:r>
            <a:r>
              <a:rPr lang="sk-SK" sz="2400" i="1" dirty="0" smtClean="0"/>
              <a:t>μ</a:t>
            </a:r>
            <a:r>
              <a:rPr lang="en-US" sz="2400" i="1" dirty="0" smtClean="0"/>
              <a:t>(T), </a:t>
            </a:r>
            <a:r>
              <a:rPr lang="sk-SK" sz="2400" i="1" dirty="0" smtClean="0"/>
              <a:t>μ</a:t>
            </a:r>
            <a:r>
              <a:rPr lang="en-US" sz="2400" i="1" dirty="0" smtClean="0"/>
              <a:t> = </a:t>
            </a:r>
            <a:r>
              <a:rPr lang="sk-SK" sz="2400" i="1" dirty="0" smtClean="0"/>
              <a:t>E</a:t>
            </a:r>
            <a:r>
              <a:rPr lang="sk-SK" sz="2400" i="1" baseline="-25000" dirty="0" smtClean="0"/>
              <a:t>F</a:t>
            </a:r>
            <a:r>
              <a:rPr lang="en-US" sz="2400" i="1" dirty="0" smtClean="0"/>
              <a:t> = 0 </a:t>
            </a:r>
            <a:endParaRPr lang="sk-SK" sz="2400" dirty="0"/>
          </a:p>
        </p:txBody>
      </p:sp>
      <p:cxnSp>
        <p:nvCxnSpPr>
          <p:cNvPr id="13" name="Rovná spojovacia šípka 12"/>
          <p:cNvCxnSpPr/>
          <p:nvPr/>
        </p:nvCxnSpPr>
        <p:spPr>
          <a:xfrm flipH="1">
            <a:off x="2411760" y="2708920"/>
            <a:ext cx="144016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Rovná spojovacia šípka 14"/>
          <p:cNvCxnSpPr/>
          <p:nvPr/>
        </p:nvCxnSpPr>
        <p:spPr>
          <a:xfrm>
            <a:off x="3275856" y="2636912"/>
            <a:ext cx="1152128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kTextu 5"/>
          <p:cNvSpPr txBox="1"/>
          <p:nvPr/>
        </p:nvSpPr>
        <p:spPr>
          <a:xfrm>
            <a:off x="251520" y="2420888"/>
            <a:ext cx="84969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sk-SK" b="1" u="sng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Mat</a:t>
            </a:r>
            <a:r>
              <a:rPr lang="sk-SK" b="1" u="sng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sk-SK" b="1" u="sng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Orendáč</a:t>
            </a:r>
            <a:r>
              <a:rPr lang="sk-SK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, S. </a:t>
            </a:r>
            <a:r>
              <a:rPr lang="sk-SK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Gabáni</a:t>
            </a:r>
            <a:r>
              <a:rPr lang="sk-SK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, G. </a:t>
            </a:r>
            <a:r>
              <a:rPr lang="sk-SK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Pristáš</a:t>
            </a:r>
            <a:r>
              <a:rPr lang="sk-SK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, E. </a:t>
            </a:r>
            <a:r>
              <a:rPr lang="sk-SK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Gažo</a:t>
            </a:r>
            <a:r>
              <a:rPr lang="sk-SK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, P. </a:t>
            </a:r>
            <a:r>
              <a:rPr lang="sk-SK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Diko</a:t>
            </a:r>
            <a:r>
              <a:rPr lang="sk-SK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, P. </a:t>
            </a:r>
            <a:r>
              <a:rPr lang="sk-SK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Farkašovský</a:t>
            </a:r>
            <a:r>
              <a:rPr lang="sk-SK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, A. </a:t>
            </a:r>
            <a:r>
              <a:rPr lang="sk-SK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Levchenko</a:t>
            </a:r>
            <a:r>
              <a:rPr lang="sk-SK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sk-SK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N</a:t>
            </a:r>
            <a:r>
              <a:rPr lang="sk-SK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sk-SK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Shitsevalova</a:t>
            </a:r>
            <a:r>
              <a:rPr lang="sk-SK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, K. </a:t>
            </a:r>
            <a:r>
              <a:rPr lang="sk-SK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Flachbart</a:t>
            </a:r>
            <a:r>
              <a:rPr lang="sk-SK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sk-SK" i="1" dirty="0" err="1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Isosbestic</a:t>
            </a:r>
            <a:r>
              <a:rPr lang="sk-SK" i="1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sk-SK" i="1" dirty="0" err="1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points</a:t>
            </a:r>
            <a:r>
              <a:rPr lang="sk-SK" i="1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in </a:t>
            </a:r>
            <a:r>
              <a:rPr lang="sk-SK" i="1" dirty="0" err="1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doped</a:t>
            </a:r>
            <a:r>
              <a:rPr lang="sk-SK" i="1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SmB</a:t>
            </a:r>
            <a:r>
              <a:rPr lang="sk-SK" i="1" baseline="-30000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6 </a:t>
            </a:r>
            <a:r>
              <a:rPr lang="sk-SK" i="1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sk-SK" i="1" dirty="0" err="1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as</a:t>
            </a:r>
            <a:r>
              <a:rPr lang="sk-SK" i="1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sk-SK" i="1" dirty="0" err="1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features</a:t>
            </a:r>
            <a:r>
              <a:rPr lang="sk-SK" i="1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sk-SK" i="1" dirty="0" err="1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of</a:t>
            </a:r>
            <a:r>
              <a:rPr lang="sk-SK" i="1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sk-SK" i="1" dirty="0" err="1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universality</a:t>
            </a:r>
            <a:r>
              <a:rPr lang="sk-SK" i="1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and </a:t>
            </a:r>
            <a:r>
              <a:rPr lang="sk-SK" i="1" dirty="0" err="1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propert</a:t>
            </a:r>
            <a:r>
              <a:rPr lang="en-US" i="1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y</a:t>
            </a:r>
            <a:r>
              <a:rPr lang="sk-SK" i="1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sk-SK" i="1" dirty="0" err="1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tuning</a:t>
            </a:r>
            <a:r>
              <a:rPr lang="sk-SK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sk-SK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sk-SK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sk-SK" dirty="0" err="1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Physical</a:t>
            </a:r>
            <a:r>
              <a:rPr lang="sk-SK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sk-SK" dirty="0" err="1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Review</a:t>
            </a:r>
            <a:r>
              <a:rPr lang="sk-SK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B</a:t>
            </a:r>
            <a:r>
              <a:rPr lang="sk-SK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 </a:t>
            </a:r>
            <a:r>
              <a:rPr lang="sk-SK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96</a:t>
            </a:r>
            <a:r>
              <a:rPr lang="sk-SK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115101 (2017). IF 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= </a:t>
            </a:r>
            <a:r>
              <a:rPr lang="sk-SK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3.836, počet citácií = 0</a:t>
            </a:r>
            <a:endParaRPr lang="sk-SK" sz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endParaRPr lang="cs-CZ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sk-SK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S. </a:t>
            </a:r>
            <a:r>
              <a:rPr lang="sk-SK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Gabáni</a:t>
            </a:r>
            <a:r>
              <a:rPr lang="sk-SK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sk-SK" b="1" u="sng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M. </a:t>
            </a:r>
            <a:r>
              <a:rPr lang="sk-SK" b="1" u="sng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Orendáč</a:t>
            </a:r>
            <a:r>
              <a:rPr lang="sk-SK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, G. </a:t>
            </a:r>
            <a:r>
              <a:rPr lang="sk-SK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Pristaš</a:t>
            </a:r>
            <a:r>
              <a:rPr lang="sk-SK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, E. </a:t>
            </a:r>
            <a:r>
              <a:rPr lang="sk-SK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Gažo</a:t>
            </a:r>
            <a:r>
              <a:rPr lang="sk-SK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, P. </a:t>
            </a:r>
            <a:r>
              <a:rPr lang="sk-SK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Diko</a:t>
            </a:r>
            <a:r>
              <a:rPr lang="sk-SK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, S. </a:t>
            </a:r>
            <a:r>
              <a:rPr lang="sk-SK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Piovarči</a:t>
            </a:r>
            <a:r>
              <a:rPr lang="sk-SK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, V. </a:t>
            </a:r>
            <a:r>
              <a:rPr lang="sk-SK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Glushkov</a:t>
            </a:r>
            <a:r>
              <a:rPr lang="sk-SK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sk-SK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</a:t>
            </a:r>
            <a:r>
              <a:rPr lang="sk-SK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N. </a:t>
            </a:r>
            <a:r>
              <a:rPr lang="sk-SK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Sluchanko</a:t>
            </a:r>
            <a:r>
              <a:rPr lang="sk-SK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, A. </a:t>
            </a:r>
            <a:r>
              <a:rPr lang="sk-SK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Levchenko</a:t>
            </a:r>
            <a:r>
              <a:rPr lang="sk-SK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, N. </a:t>
            </a:r>
            <a:r>
              <a:rPr lang="sk-SK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Shitsevalova</a:t>
            </a:r>
            <a:r>
              <a:rPr lang="sk-SK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and K. </a:t>
            </a:r>
            <a:r>
              <a:rPr lang="sk-SK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Flachbart</a:t>
            </a:r>
            <a:r>
              <a:rPr lang="sk-SK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sk-SK" i="1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Transport </a:t>
            </a:r>
            <a:r>
              <a:rPr lang="sk-SK" i="1" dirty="0" err="1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properties</a:t>
            </a:r>
            <a:r>
              <a:rPr lang="sk-SK" i="1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sk-SK" i="1" dirty="0" err="1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of</a:t>
            </a:r>
            <a:r>
              <a:rPr lang="sk-SK" i="1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sk-SK" i="1" dirty="0" err="1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variously</a:t>
            </a:r>
            <a:r>
              <a:rPr lang="sk-SK" i="1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sk-SK" i="1" dirty="0" err="1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doped</a:t>
            </a:r>
            <a:r>
              <a:rPr lang="sk-SK" i="1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SmB</a:t>
            </a:r>
            <a:r>
              <a:rPr lang="sk-SK" i="1" baseline="-30000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6</a:t>
            </a:r>
            <a:r>
              <a:rPr lang="sk-SK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sk-SK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sk-SK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sk-SK" dirty="0" err="1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Philosophical</a:t>
            </a:r>
            <a:r>
              <a:rPr lang="sk-SK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sk-SK" dirty="0" err="1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Magazine</a:t>
            </a:r>
            <a:r>
              <a:rPr lang="sk-SK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 96 (2016) 3274-3283. IF = 1.632, počet citácií = 3</a:t>
            </a:r>
            <a:endParaRPr lang="sk-SK" sz="3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endParaRPr lang="sk-SK" i="1" dirty="0">
              <a:solidFill>
                <a:srgbClr val="FF0000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Publikácie</a:t>
            </a:r>
            <a:endParaRPr kumimoji="0" lang="sk-SK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611560" y="2420888"/>
            <a:ext cx="8064896" cy="12241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Fenomenologick</a:t>
            </a:r>
            <a:r>
              <a:rPr lang="sk-SK" dirty="0" smtClean="0"/>
              <a:t>ý model tepelnej kapacity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211960" y="2060848"/>
            <a:ext cx="1152128" cy="288032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sk-SK" dirty="0"/>
              <a:t>Pre </a:t>
            </a:r>
            <a:r>
              <a:rPr lang="sk-SK" i="1" dirty="0"/>
              <a:t>T</a:t>
            </a:r>
            <a:r>
              <a:rPr lang="sk-SK" dirty="0"/>
              <a:t> = </a:t>
            </a:r>
            <a:r>
              <a:rPr lang="sk-SK" dirty="0" smtClean="0"/>
              <a:t>0</a:t>
            </a:r>
            <a:r>
              <a:rPr lang="en-US" dirty="0" smtClean="0"/>
              <a:t>:</a:t>
            </a:r>
            <a:endParaRPr lang="sk-SK" dirty="0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2060848"/>
            <a:ext cx="2016223" cy="922918"/>
          </a:xfrm>
          <a:prstGeom prst="rect">
            <a:avLst/>
          </a:prstGeom>
          <a:noFill/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2060848"/>
            <a:ext cx="2821814" cy="864096"/>
          </a:xfrm>
          <a:prstGeom prst="rect">
            <a:avLst/>
          </a:prstGeom>
          <a:noFill/>
        </p:spPr>
      </p:pic>
      <p:pic>
        <p:nvPicPr>
          <p:cNvPr id="9" name="Zástupný symbol obsahu 3" descr="C:\Users\Slavo\Desktop\2017\2017_HC_SmLaB6\Figs\Fig3 hustota stavov 4obdlzniky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501008"/>
            <a:ext cx="3625403" cy="2280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Rovná spojovacia šípka 10"/>
          <p:cNvCxnSpPr/>
          <p:nvPr/>
        </p:nvCxnSpPr>
        <p:spPr>
          <a:xfrm>
            <a:off x="4211960" y="2420888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Obdĺžnik 11"/>
          <p:cNvSpPr/>
          <p:nvPr/>
        </p:nvSpPr>
        <p:spPr>
          <a:xfrm>
            <a:off x="5724128" y="3212976"/>
            <a:ext cx="1144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/>
              <a:t>Sm</a:t>
            </a:r>
            <a:r>
              <a:rPr lang="sk-SK" baseline="-25000" dirty="0"/>
              <a:t>1-x</a:t>
            </a:r>
            <a:r>
              <a:rPr lang="sk-SK" dirty="0"/>
              <a:t>La</a:t>
            </a:r>
            <a:r>
              <a:rPr lang="sk-SK" baseline="-25000" dirty="0"/>
              <a:t>x</a:t>
            </a:r>
            <a:r>
              <a:rPr lang="sk-SK" dirty="0"/>
              <a:t>B</a:t>
            </a:r>
            <a:r>
              <a:rPr lang="sk-SK" baseline="-25000" dirty="0"/>
              <a:t>6</a:t>
            </a:r>
            <a:endParaRPr lang="sk-SK" dirty="0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6748" y="3789040"/>
            <a:ext cx="4457700" cy="285750"/>
          </a:xfrm>
          <a:prstGeom prst="rect">
            <a:avLst/>
          </a:prstGeom>
          <a:noFill/>
        </p:spPr>
      </p:pic>
      <p:sp>
        <p:nvSpPr>
          <p:cNvPr id="15" name="Obdĺžnik 14"/>
          <p:cNvSpPr/>
          <p:nvPr/>
        </p:nvSpPr>
        <p:spPr>
          <a:xfrm>
            <a:off x="5780765" y="4293096"/>
            <a:ext cx="1167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/>
              <a:t>Sm</a:t>
            </a:r>
            <a:r>
              <a:rPr lang="sk-SK" baseline="-25000" dirty="0"/>
              <a:t>1-x</a:t>
            </a:r>
            <a:r>
              <a:rPr lang="sk-SK" dirty="0"/>
              <a:t>Yb</a:t>
            </a:r>
            <a:r>
              <a:rPr lang="sk-SK" baseline="-25000" dirty="0"/>
              <a:t>x</a:t>
            </a:r>
            <a:r>
              <a:rPr lang="sk-SK" dirty="0"/>
              <a:t>B</a:t>
            </a:r>
            <a:r>
              <a:rPr lang="sk-SK" baseline="-25000" dirty="0"/>
              <a:t>6</a:t>
            </a:r>
            <a:endParaRPr lang="sk-SK" dirty="0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4797152"/>
            <a:ext cx="5124450" cy="285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Fenomenologick</a:t>
            </a:r>
            <a:r>
              <a:rPr lang="sk-SK" dirty="0" smtClean="0"/>
              <a:t>ý model tepelnej kapacity</a:t>
            </a:r>
            <a:endParaRPr lang="sk-SK" dirty="0"/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2060848"/>
            <a:ext cx="2880320" cy="746318"/>
          </a:xfrm>
          <a:prstGeom prst="rect">
            <a:avLst/>
          </a:prstGeom>
          <a:noFill/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2132856"/>
            <a:ext cx="1301874" cy="662357"/>
          </a:xfrm>
          <a:prstGeom prst="rect">
            <a:avLst/>
          </a:prstGeom>
          <a:noFill/>
        </p:spPr>
      </p:pic>
      <p:pic>
        <p:nvPicPr>
          <p:cNvPr id="8" name="Zástupný symbol obsahu 3" descr="C:\Users\Slavo\Desktop\2017\2017_HC_SmLaB6\Figs\Fig3 hustota stavov 4obdlzniky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501008"/>
            <a:ext cx="3625403" cy="2280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bdĺžnik 8"/>
          <p:cNvSpPr/>
          <p:nvPr/>
        </p:nvSpPr>
        <p:spPr>
          <a:xfrm>
            <a:off x="5724128" y="3212976"/>
            <a:ext cx="1144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/>
              <a:t>Sm</a:t>
            </a:r>
            <a:r>
              <a:rPr lang="sk-SK" baseline="-25000" dirty="0"/>
              <a:t>1-x</a:t>
            </a:r>
            <a:r>
              <a:rPr lang="sk-SK" dirty="0"/>
              <a:t>La</a:t>
            </a:r>
            <a:r>
              <a:rPr lang="sk-SK" baseline="-25000" dirty="0"/>
              <a:t>x</a:t>
            </a:r>
            <a:r>
              <a:rPr lang="sk-SK" dirty="0"/>
              <a:t>B</a:t>
            </a:r>
            <a:r>
              <a:rPr lang="sk-SK" baseline="-25000" dirty="0"/>
              <a:t>6</a:t>
            </a:r>
            <a:endParaRPr lang="sk-SK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6748" y="3789040"/>
            <a:ext cx="4457700" cy="285750"/>
          </a:xfrm>
          <a:prstGeom prst="rect">
            <a:avLst/>
          </a:prstGeom>
          <a:noFill/>
        </p:spPr>
      </p:pic>
      <p:sp>
        <p:nvSpPr>
          <p:cNvPr id="11" name="Obdĺžnik 10"/>
          <p:cNvSpPr/>
          <p:nvPr/>
        </p:nvSpPr>
        <p:spPr>
          <a:xfrm>
            <a:off x="5780765" y="4293096"/>
            <a:ext cx="1167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/>
              <a:t>Sm</a:t>
            </a:r>
            <a:r>
              <a:rPr lang="sk-SK" baseline="-25000" dirty="0"/>
              <a:t>1-x</a:t>
            </a:r>
            <a:r>
              <a:rPr lang="sk-SK" dirty="0"/>
              <a:t>Yb</a:t>
            </a:r>
            <a:r>
              <a:rPr lang="sk-SK" baseline="-25000" dirty="0"/>
              <a:t>x</a:t>
            </a:r>
            <a:r>
              <a:rPr lang="sk-SK" dirty="0"/>
              <a:t>B</a:t>
            </a:r>
            <a:r>
              <a:rPr lang="sk-SK" baseline="-25000" dirty="0"/>
              <a:t>6</a:t>
            </a:r>
            <a:endParaRPr lang="sk-SK" dirty="0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4797152"/>
            <a:ext cx="5124450" cy="285750"/>
          </a:xfrm>
          <a:prstGeom prst="rect">
            <a:avLst/>
          </a:prstGeom>
          <a:noFill/>
        </p:spPr>
      </p:pic>
      <p:sp>
        <p:nvSpPr>
          <p:cNvPr id="13" name="Obdĺžnik 12"/>
          <p:cNvSpPr/>
          <p:nvPr/>
        </p:nvSpPr>
        <p:spPr>
          <a:xfrm>
            <a:off x="4355976" y="2780928"/>
            <a:ext cx="4342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i="1" dirty="0" smtClean="0"/>
              <a:t>C</a:t>
            </a:r>
            <a:r>
              <a:rPr lang="en-US" i="1" dirty="0" smtClean="0"/>
              <a:t>(T)</a:t>
            </a:r>
            <a:r>
              <a:rPr lang="sk-SK" i="1" dirty="0" smtClean="0"/>
              <a:t> = C</a:t>
            </a:r>
            <a:r>
              <a:rPr lang="en-US" i="1" dirty="0" smtClean="0"/>
              <a:t>(T)</a:t>
            </a:r>
            <a:r>
              <a:rPr lang="sk-SK" dirty="0" smtClean="0"/>
              <a:t>(</a:t>
            </a:r>
            <a:r>
              <a:rPr lang="sk-SK" i="1" dirty="0" smtClean="0"/>
              <a:t>E</a:t>
            </a:r>
            <a:r>
              <a:rPr lang="sk-SK" i="1" baseline="-25000" dirty="0" smtClean="0"/>
              <a:t>1</a:t>
            </a:r>
            <a:r>
              <a:rPr lang="sk-SK" dirty="0"/>
              <a:t>,</a:t>
            </a:r>
            <a:r>
              <a:rPr lang="sk-SK" i="1" dirty="0"/>
              <a:t> E</a:t>
            </a:r>
            <a:r>
              <a:rPr lang="sk-SK" i="1" baseline="-25000" dirty="0"/>
              <a:t>2</a:t>
            </a:r>
            <a:r>
              <a:rPr lang="sk-SK" dirty="0"/>
              <a:t>,</a:t>
            </a:r>
            <a:r>
              <a:rPr lang="sk-SK" i="1" dirty="0"/>
              <a:t> E</a:t>
            </a:r>
            <a:r>
              <a:rPr lang="sk-SK" i="1" baseline="-25000" dirty="0"/>
              <a:t>3</a:t>
            </a:r>
            <a:r>
              <a:rPr lang="sk-SK" dirty="0"/>
              <a:t>,</a:t>
            </a:r>
            <a:r>
              <a:rPr lang="sk-SK" i="1" dirty="0"/>
              <a:t> E</a:t>
            </a:r>
            <a:r>
              <a:rPr lang="sk-SK" i="1" baseline="-25000" dirty="0"/>
              <a:t>4</a:t>
            </a:r>
            <a:r>
              <a:rPr lang="sk-SK" dirty="0"/>
              <a:t>, </a:t>
            </a:r>
            <a:r>
              <a:rPr lang="sk-SK" i="1" dirty="0"/>
              <a:t>E</a:t>
            </a:r>
            <a:r>
              <a:rPr lang="sk-SK" i="1" baseline="-25000" dirty="0"/>
              <a:t>5</a:t>
            </a:r>
            <a:r>
              <a:rPr lang="sk-SK" dirty="0"/>
              <a:t>, </a:t>
            </a:r>
            <a:r>
              <a:rPr lang="sk-SK" i="1" dirty="0"/>
              <a:t>E</a:t>
            </a:r>
            <a:r>
              <a:rPr lang="sk-SK" i="1" baseline="-25000" dirty="0"/>
              <a:t>6</a:t>
            </a:r>
            <a:r>
              <a:rPr lang="sk-SK" baseline="-25000" dirty="0"/>
              <a:t>,</a:t>
            </a:r>
            <a:r>
              <a:rPr lang="sk-SK" dirty="0"/>
              <a:t> </a:t>
            </a:r>
            <a:r>
              <a:rPr lang="sk-SK" i="1" dirty="0"/>
              <a:t>E</a:t>
            </a:r>
            <a:r>
              <a:rPr lang="sk-SK" i="1" baseline="-25000" dirty="0"/>
              <a:t>7</a:t>
            </a:r>
            <a:r>
              <a:rPr lang="sk-SK" baseline="-25000" dirty="0"/>
              <a:t>, </a:t>
            </a:r>
            <a:r>
              <a:rPr lang="sk-SK" i="1" dirty="0" err="1"/>
              <a:t>g</a:t>
            </a:r>
            <a:r>
              <a:rPr lang="sk-SK" i="1" baseline="-25000" dirty="0" err="1"/>
              <a:t>a</a:t>
            </a:r>
            <a:r>
              <a:rPr lang="sk-SK" baseline="-25000" dirty="0"/>
              <a:t>, </a:t>
            </a:r>
            <a:r>
              <a:rPr lang="sk-SK" i="1" dirty="0" err="1"/>
              <a:t>g</a:t>
            </a:r>
            <a:r>
              <a:rPr lang="sk-SK" i="1" baseline="-25000" dirty="0" err="1"/>
              <a:t>b</a:t>
            </a:r>
            <a:r>
              <a:rPr lang="sk-SK" baseline="-25000" dirty="0"/>
              <a:t>, </a:t>
            </a:r>
            <a:r>
              <a:rPr lang="sk-SK" i="1" dirty="0" err="1"/>
              <a:t>g</a:t>
            </a:r>
            <a:r>
              <a:rPr lang="sk-SK" i="1" baseline="-25000" dirty="0" err="1"/>
              <a:t>c</a:t>
            </a:r>
            <a:r>
              <a:rPr lang="sk-SK" baseline="-25000" dirty="0"/>
              <a:t>, </a:t>
            </a:r>
            <a:r>
              <a:rPr lang="sk-SK" i="1" dirty="0" err="1"/>
              <a:t>g</a:t>
            </a:r>
            <a:r>
              <a:rPr lang="sk-SK" i="1" baseline="-25000" dirty="0" err="1"/>
              <a:t>d</a:t>
            </a:r>
            <a:r>
              <a:rPr lang="sk-SK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611560" y="585262"/>
            <a:ext cx="784887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sk-SK" sz="4400" dirty="0" smtClean="0">
                <a:latin typeface="+mj-lt"/>
                <a:ea typeface="+mj-ea"/>
                <a:cs typeface="+mj-cs"/>
              </a:rPr>
              <a:t>VPLYV SUBSTITÚCIE NA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PRECHOD KOV - IZOL</a:t>
            </a:r>
            <a:r>
              <a:rPr lang="sk-SK" sz="4400" dirty="0" smtClean="0">
                <a:latin typeface="+mj-lt"/>
                <a:ea typeface="+mj-ea"/>
                <a:cs typeface="+mj-cs"/>
              </a:rPr>
              <a:t>ÁTOR </a:t>
            </a:r>
          </a:p>
          <a:p>
            <a:pPr algn="ctr">
              <a:spcBef>
                <a:spcPct val="0"/>
              </a:spcBef>
            </a:pPr>
            <a:r>
              <a:rPr lang="sk-SK" sz="4400" dirty="0" smtClean="0">
                <a:latin typeface="+mj-lt"/>
                <a:ea typeface="+mj-ea"/>
                <a:cs typeface="+mj-cs"/>
              </a:rPr>
              <a:t>v</a:t>
            </a:r>
            <a:r>
              <a:rPr lang="sk-SK" sz="4400" dirty="0" smtClean="0">
                <a:latin typeface="+mj-lt"/>
                <a:ea typeface="+mj-ea"/>
                <a:cs typeface="+mj-cs"/>
              </a:rPr>
              <a:t> </a:t>
            </a:r>
            <a:r>
              <a:rPr lang="sk-SK" sz="4400" dirty="0" smtClean="0">
                <a:latin typeface="+mj-lt"/>
                <a:ea typeface="+mj-ea"/>
                <a:cs typeface="+mj-cs"/>
              </a:rPr>
              <a:t>S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m</a:t>
            </a:r>
            <a:r>
              <a:rPr lang="sk-SK" sz="4400" dirty="0" smtClean="0">
                <a:latin typeface="+mj-lt"/>
                <a:ea typeface="+mj-ea"/>
                <a:cs typeface="+mj-cs"/>
              </a:rPr>
              <a:t>B</a:t>
            </a:r>
            <a:r>
              <a:rPr lang="sk-SK" sz="4400" baseline="-25000" dirty="0" smtClean="0">
                <a:latin typeface="+mj-lt"/>
                <a:ea typeface="+mj-ea"/>
                <a:cs typeface="+mj-cs"/>
              </a:rPr>
              <a:t>6</a:t>
            </a:r>
            <a:r>
              <a:rPr lang="sk-SK" sz="4400" dirty="0" smtClean="0">
                <a:latin typeface="+mj-lt"/>
                <a:ea typeface="+mj-ea"/>
                <a:cs typeface="+mj-cs"/>
              </a:rPr>
              <a:t> 	</a:t>
            </a:r>
          </a:p>
        </p:txBody>
      </p:sp>
      <p:sp>
        <p:nvSpPr>
          <p:cNvPr id="7" name="Obdĺžnik 6"/>
          <p:cNvSpPr/>
          <p:nvPr/>
        </p:nvSpPr>
        <p:spPr>
          <a:xfrm>
            <a:off x="216024" y="3410997"/>
            <a:ext cx="8892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b="1" u="sng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Mat. </a:t>
            </a:r>
            <a:r>
              <a:rPr lang="sk-SK" sz="2800" b="1" u="sng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Orendáč</a:t>
            </a:r>
            <a:r>
              <a:rPr lang="sk-SK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, S. </a:t>
            </a:r>
            <a:r>
              <a:rPr lang="sk-SK" sz="28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Gabáni</a:t>
            </a:r>
            <a:r>
              <a:rPr lang="sk-SK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, G. </a:t>
            </a:r>
            <a:r>
              <a:rPr lang="sk-SK" sz="28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Pristáš</a:t>
            </a:r>
            <a:r>
              <a:rPr lang="sk-SK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, E. </a:t>
            </a:r>
            <a:r>
              <a:rPr lang="sk-SK" sz="28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Gažo</a:t>
            </a:r>
            <a:r>
              <a:rPr lang="sk-SK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, P. </a:t>
            </a:r>
            <a:r>
              <a:rPr lang="sk-SK" sz="28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Diko</a:t>
            </a:r>
            <a:r>
              <a:rPr lang="sk-SK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sk-SK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P</a:t>
            </a:r>
            <a:r>
              <a:rPr lang="sk-SK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sk-SK" sz="28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Farkašovský</a:t>
            </a:r>
            <a:r>
              <a:rPr lang="sk-SK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, A. </a:t>
            </a:r>
            <a:r>
              <a:rPr lang="sk-SK" sz="28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Levchenko</a:t>
            </a:r>
            <a:r>
              <a:rPr lang="sk-SK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, N. </a:t>
            </a:r>
            <a:r>
              <a:rPr lang="sk-SK" sz="28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Shitsevalova</a:t>
            </a:r>
            <a:r>
              <a:rPr lang="sk-SK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, K. </a:t>
            </a:r>
            <a:r>
              <a:rPr lang="sk-SK" sz="28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Flachbart</a:t>
            </a:r>
            <a:endParaRPr lang="sk-SK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Hexaboridy</a:t>
            </a:r>
            <a:r>
              <a:rPr lang="en-US" dirty="0" smtClean="0"/>
              <a:t> </a:t>
            </a:r>
            <a:r>
              <a:rPr lang="en-US" dirty="0" err="1" smtClean="0"/>
              <a:t>vz</a:t>
            </a:r>
            <a:r>
              <a:rPr lang="sk-SK" dirty="0" err="1" smtClean="0"/>
              <a:t>ácnych</a:t>
            </a:r>
            <a:r>
              <a:rPr lang="sk-SK" dirty="0" smtClean="0"/>
              <a:t> </a:t>
            </a:r>
            <a:r>
              <a:rPr lang="sk-SK" dirty="0" smtClean="0"/>
              <a:t>zemín</a:t>
            </a:r>
            <a:endParaRPr lang="sk-SK" dirty="0"/>
          </a:p>
        </p:txBody>
      </p:sp>
      <p:pic>
        <p:nvPicPr>
          <p:cNvPr id="4" name="Obrázok 3"/>
          <p:cNvPicPr preferRelativeResize="0"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7981" y="1890042"/>
            <a:ext cx="5680323" cy="3339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ĺžnik 4"/>
          <p:cNvSpPr/>
          <p:nvPr/>
        </p:nvSpPr>
        <p:spPr>
          <a:xfrm>
            <a:off x="2195736" y="140348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i="1" dirty="0" smtClean="0"/>
              <a:t>-</a:t>
            </a:r>
            <a:r>
              <a:rPr lang="sk-SK" i="1" dirty="0" err="1" smtClean="0"/>
              <a:t>bcc</a:t>
            </a:r>
            <a:r>
              <a:rPr lang="sk-SK" dirty="0" smtClean="0"/>
              <a:t> sústava </a:t>
            </a:r>
            <a:r>
              <a:rPr lang="sk-SK" dirty="0" smtClean="0"/>
              <a:t>s </a:t>
            </a:r>
            <a:r>
              <a:rPr lang="sk-SK" dirty="0" smtClean="0"/>
              <a:t>priestorovou grupou </a:t>
            </a:r>
            <a:r>
              <a:rPr lang="sk-SK" i="1" dirty="0" smtClean="0"/>
              <a:t>Pm3m</a:t>
            </a:r>
            <a:endParaRPr lang="sk-SK" dirty="0"/>
          </a:p>
        </p:txBody>
      </p:sp>
      <p:sp>
        <p:nvSpPr>
          <p:cNvPr id="6" name="Obdĺžnik 5"/>
          <p:cNvSpPr/>
          <p:nvPr/>
        </p:nvSpPr>
        <p:spPr>
          <a:xfrm>
            <a:off x="323528" y="5530006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7" name="Obdĺžnik 6"/>
          <p:cNvSpPr>
            <a:spLocks noChangeAspect="1"/>
          </p:cNvSpPr>
          <p:nvPr/>
        </p:nvSpPr>
        <p:spPr>
          <a:xfrm>
            <a:off x="755576" y="5517232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- </a:t>
            </a:r>
            <a:r>
              <a:rPr lang="sk-SK" dirty="0" smtClean="0"/>
              <a:t>REB</a:t>
            </a:r>
            <a:r>
              <a:rPr lang="sk-SK" baseline="-25000" dirty="0" smtClean="0"/>
              <a:t>6</a:t>
            </a:r>
            <a:r>
              <a:rPr lang="sk-SK" dirty="0" smtClean="0"/>
              <a:t> </a:t>
            </a:r>
            <a:r>
              <a:rPr lang="sk-SK" dirty="0" err="1" smtClean="0">
                <a:solidFill>
                  <a:srgbClr val="FF0000"/>
                </a:solidFill>
              </a:rPr>
              <a:t>dvojvalenčných</a:t>
            </a:r>
            <a:r>
              <a:rPr lang="sk-SK" dirty="0" smtClean="0"/>
              <a:t> iónov </a:t>
            </a:r>
            <a:r>
              <a:rPr lang="en-US" dirty="0" smtClean="0"/>
              <a:t>=&gt;</a:t>
            </a:r>
            <a:r>
              <a:rPr lang="sk-SK" dirty="0" smtClean="0">
                <a:solidFill>
                  <a:srgbClr val="FF0000"/>
                </a:solidFill>
              </a:rPr>
              <a:t>polovodič</a:t>
            </a:r>
            <a:r>
              <a:rPr lang="en-US" dirty="0" smtClean="0">
                <a:solidFill>
                  <a:srgbClr val="FF0000"/>
                </a:solidFill>
              </a:rPr>
              <a:t>e</a:t>
            </a:r>
            <a:r>
              <a:rPr lang="sk-SK" dirty="0" smtClean="0"/>
              <a:t> (EuB</a:t>
            </a:r>
            <a:r>
              <a:rPr lang="sk-SK" baseline="-25000" dirty="0" smtClean="0"/>
              <a:t>6</a:t>
            </a:r>
            <a:r>
              <a:rPr lang="sk-SK" dirty="0" smtClean="0"/>
              <a:t>, </a:t>
            </a:r>
            <a:r>
              <a:rPr lang="sk-SK" dirty="0" smtClean="0"/>
              <a:t>YbB</a:t>
            </a:r>
            <a:r>
              <a:rPr lang="sk-SK" baseline="-25000" dirty="0" smtClean="0"/>
              <a:t>6</a:t>
            </a:r>
            <a:r>
              <a:rPr lang="sk-SK" dirty="0" smtClean="0"/>
              <a:t>) </a:t>
            </a:r>
            <a:endParaRPr lang="en-US" dirty="0" smtClean="0"/>
          </a:p>
          <a:p>
            <a:r>
              <a:rPr lang="en-US" dirty="0" smtClean="0"/>
              <a:t>- </a:t>
            </a:r>
            <a:r>
              <a:rPr lang="sk-SK" dirty="0" smtClean="0"/>
              <a:t>REB</a:t>
            </a:r>
            <a:r>
              <a:rPr lang="sk-SK" baseline="-25000" dirty="0" smtClean="0"/>
              <a:t>6</a:t>
            </a:r>
            <a:r>
              <a:rPr lang="sk-SK" dirty="0" smtClean="0"/>
              <a:t> </a:t>
            </a:r>
            <a:r>
              <a:rPr lang="sk-SK" dirty="0" err="1" smtClean="0">
                <a:solidFill>
                  <a:schemeClr val="accent1"/>
                </a:solidFill>
              </a:rPr>
              <a:t>troj</a:t>
            </a:r>
            <a:r>
              <a:rPr lang="sk-SK" dirty="0" smtClean="0"/>
              <a:t>- a </a:t>
            </a:r>
            <a:r>
              <a:rPr lang="sk-SK" dirty="0" err="1" smtClean="0">
                <a:solidFill>
                  <a:schemeClr val="accent1"/>
                </a:solidFill>
              </a:rPr>
              <a:t>štvorvalenčných</a:t>
            </a:r>
            <a:r>
              <a:rPr lang="sk-SK" dirty="0" smtClean="0"/>
              <a:t> iónov </a:t>
            </a:r>
            <a:r>
              <a:rPr lang="en-US" dirty="0" smtClean="0"/>
              <a:t>=&gt;</a:t>
            </a:r>
            <a:r>
              <a:rPr lang="sk-SK" dirty="0" err="1" smtClean="0">
                <a:solidFill>
                  <a:schemeClr val="accent1"/>
                </a:solidFill>
              </a:rPr>
              <a:t>ko</a:t>
            </a:r>
            <a:r>
              <a:rPr lang="en-US" dirty="0" err="1" smtClean="0">
                <a:solidFill>
                  <a:schemeClr val="accent1"/>
                </a:solidFill>
              </a:rPr>
              <a:t>vy</a:t>
            </a:r>
            <a:r>
              <a:rPr lang="sk-SK" dirty="0" smtClean="0">
                <a:solidFill>
                  <a:schemeClr val="accent1"/>
                </a:solidFill>
              </a:rPr>
              <a:t> </a:t>
            </a:r>
            <a:r>
              <a:rPr lang="sk-SK" dirty="0" smtClean="0"/>
              <a:t>(LaB</a:t>
            </a:r>
            <a:r>
              <a:rPr lang="sk-SK" baseline="-25000" dirty="0" smtClean="0"/>
              <a:t>6</a:t>
            </a:r>
            <a:r>
              <a:rPr lang="sk-SK" dirty="0" smtClean="0"/>
              <a:t>, CeB</a:t>
            </a:r>
            <a:r>
              <a:rPr lang="sk-SK" baseline="-25000" dirty="0" smtClean="0"/>
              <a:t>6</a:t>
            </a:r>
            <a:r>
              <a:rPr lang="sk-SK" dirty="0" smtClean="0"/>
              <a:t>, PrB</a:t>
            </a:r>
            <a:r>
              <a:rPr lang="sk-SK" baseline="-25000" dirty="0" smtClean="0"/>
              <a:t>6</a:t>
            </a:r>
            <a:r>
              <a:rPr lang="sk-SK" dirty="0" smtClean="0"/>
              <a:t>, ...)</a:t>
            </a:r>
            <a:endParaRPr lang="en-US" dirty="0" smtClean="0"/>
          </a:p>
          <a:p>
            <a:pPr>
              <a:buFontTx/>
              <a:buChar char="-"/>
            </a:pPr>
            <a:r>
              <a:rPr lang="sk-SK" dirty="0" smtClean="0">
                <a:solidFill>
                  <a:srgbClr val="00B050"/>
                </a:solidFill>
              </a:rPr>
              <a:t>SmB</a:t>
            </a:r>
            <a:r>
              <a:rPr lang="sk-SK" baseline="-25000" dirty="0" smtClean="0">
                <a:solidFill>
                  <a:srgbClr val="00B050"/>
                </a:solidFill>
              </a:rPr>
              <a:t>6</a:t>
            </a:r>
            <a:r>
              <a:rPr lang="sk-SK" dirty="0" smtClean="0"/>
              <a:t> </a:t>
            </a:r>
            <a:r>
              <a:rPr lang="sk-SK" dirty="0" smtClean="0"/>
              <a:t>je </a:t>
            </a:r>
            <a:r>
              <a:rPr lang="sk-SK" dirty="0" err="1" smtClean="0">
                <a:solidFill>
                  <a:srgbClr val="00B050"/>
                </a:solidFill>
              </a:rPr>
              <a:t>zmiešanovalenčný</a:t>
            </a:r>
            <a:r>
              <a:rPr lang="sk-SK" dirty="0" smtClean="0">
                <a:solidFill>
                  <a:srgbClr val="00B050"/>
                </a:solidFill>
              </a:rPr>
              <a:t> </a:t>
            </a:r>
            <a:r>
              <a:rPr lang="sk-SK" dirty="0" smtClean="0">
                <a:solidFill>
                  <a:srgbClr val="00B050"/>
                </a:solidFill>
              </a:rPr>
              <a:t>systém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sk-SK" dirty="0" smtClean="0"/>
              <a:t>Sm</a:t>
            </a:r>
            <a:r>
              <a:rPr lang="sk-SK" baseline="30000" dirty="0" smtClean="0"/>
              <a:t>2</a:t>
            </a:r>
            <a:r>
              <a:rPr lang="sk-SK" baseline="30000" dirty="0" smtClean="0"/>
              <a:t>+</a:t>
            </a:r>
            <a:r>
              <a:rPr lang="sk-SK" dirty="0" smtClean="0"/>
              <a:t> : Sm</a:t>
            </a:r>
            <a:r>
              <a:rPr lang="sk-SK" baseline="30000" dirty="0" smtClean="0"/>
              <a:t>3+</a:t>
            </a:r>
            <a:r>
              <a:rPr lang="sk-SK" dirty="0" smtClean="0"/>
              <a:t> je približne 4 : 6 (</a:t>
            </a:r>
            <a:r>
              <a:rPr lang="sk-SK" i="1" dirty="0" smtClean="0"/>
              <a:t>v</a:t>
            </a:r>
            <a:r>
              <a:rPr lang="sk-SK" dirty="0" smtClean="0"/>
              <a:t> </a:t>
            </a:r>
            <a:r>
              <a:rPr lang="sk-SK" dirty="0" smtClean="0">
                <a:sym typeface="Symbol"/>
              </a:rPr>
              <a:t></a:t>
            </a:r>
            <a:r>
              <a:rPr lang="sk-SK" dirty="0" smtClean="0"/>
              <a:t> 2,6</a:t>
            </a:r>
            <a:r>
              <a:rPr lang="sk-SK" dirty="0" smtClean="0"/>
              <a:t>)</a:t>
            </a:r>
            <a:r>
              <a:rPr lang="en-US" dirty="0" smtClean="0"/>
              <a:t>)</a:t>
            </a:r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dirty="0" smtClean="0"/>
              <a:t>Pásová štruktúra SmB</a:t>
            </a:r>
            <a:r>
              <a:rPr lang="sk-SK" baseline="-25000" dirty="0" smtClean="0"/>
              <a:t>6</a:t>
            </a:r>
            <a:endParaRPr lang="sk-SK" dirty="0"/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5" name="Obdĺžnik 4"/>
          <p:cNvSpPr/>
          <p:nvPr/>
        </p:nvSpPr>
        <p:spPr>
          <a:xfrm>
            <a:off x="251520" y="1412776"/>
            <a:ext cx="84969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e</a:t>
            </a:r>
            <a:r>
              <a:rPr lang="sk-SK" dirty="0" err="1" smtClean="0"/>
              <a:t>nergetická</a:t>
            </a:r>
            <a:r>
              <a:rPr lang="sk-SK" dirty="0" smtClean="0"/>
              <a:t> </a:t>
            </a:r>
            <a:r>
              <a:rPr lang="en-US" dirty="0" err="1" smtClean="0"/>
              <a:t>hladina</a:t>
            </a:r>
            <a:r>
              <a:rPr lang="en-US" dirty="0" smtClean="0"/>
              <a:t> </a:t>
            </a:r>
            <a:r>
              <a:rPr lang="sk-SK" i="1" dirty="0" smtClean="0"/>
              <a:t>4f </a:t>
            </a:r>
            <a:r>
              <a:rPr lang="sk-SK" i="1" baseline="30000" dirty="0" smtClean="0"/>
              <a:t>6</a:t>
            </a:r>
            <a:r>
              <a:rPr lang="sk-SK" dirty="0" smtClean="0"/>
              <a:t> </a:t>
            </a:r>
            <a:r>
              <a:rPr lang="sk-SK" dirty="0" err="1" smtClean="0"/>
              <a:t>koinciduje</a:t>
            </a:r>
            <a:r>
              <a:rPr lang="sk-SK" dirty="0" smtClean="0"/>
              <a:t> </a:t>
            </a:r>
            <a:r>
              <a:rPr lang="en-US" dirty="0" smtClean="0"/>
              <a:t> s </a:t>
            </a:r>
            <a:r>
              <a:rPr lang="sk-SK" i="1" dirty="0" smtClean="0"/>
              <a:t>5d</a:t>
            </a:r>
            <a:r>
              <a:rPr lang="sk-SK" dirty="0" smtClean="0"/>
              <a:t> pásom</a:t>
            </a:r>
            <a:r>
              <a:rPr lang="en-US" dirty="0" smtClean="0"/>
              <a:t> =&gt;</a:t>
            </a:r>
            <a:r>
              <a:rPr lang="sk-SK" dirty="0" smtClean="0"/>
              <a:t> 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e</a:t>
            </a:r>
            <a:r>
              <a:rPr lang="en-US" baseline="30000" dirty="0" smtClean="0"/>
              <a:t>-</a:t>
            </a:r>
            <a:r>
              <a:rPr lang="sk-SK" dirty="0" smtClean="0"/>
              <a:t>: lokalizovaný </a:t>
            </a:r>
            <a:r>
              <a:rPr lang="sk-SK" i="1" dirty="0" smtClean="0"/>
              <a:t>4f </a:t>
            </a:r>
            <a:r>
              <a:rPr lang="sk-SK" i="1" baseline="30000" dirty="0" smtClean="0"/>
              <a:t>6</a:t>
            </a:r>
            <a:r>
              <a:rPr lang="sk-SK" dirty="0" smtClean="0"/>
              <a:t> stav (Sm</a:t>
            </a:r>
            <a:r>
              <a:rPr lang="sk-SK" baseline="30000" dirty="0" smtClean="0"/>
              <a:t>2+</a:t>
            </a:r>
            <a:r>
              <a:rPr lang="sk-SK" dirty="0" smtClean="0"/>
              <a:t>) </a:t>
            </a:r>
            <a:r>
              <a:rPr lang="en-US" dirty="0" smtClean="0"/>
              <a:t>&lt;-&gt; </a:t>
            </a:r>
            <a:r>
              <a:rPr lang="sk-SK" dirty="0" err="1" smtClean="0"/>
              <a:t>itinerantný</a:t>
            </a:r>
            <a:r>
              <a:rPr lang="sk-SK" dirty="0" smtClean="0"/>
              <a:t> </a:t>
            </a:r>
            <a:r>
              <a:rPr lang="sk-SK" i="1" dirty="0" smtClean="0"/>
              <a:t>4f </a:t>
            </a:r>
            <a:r>
              <a:rPr lang="sk-SK" i="1" baseline="30000" dirty="0" smtClean="0"/>
              <a:t>5</a:t>
            </a:r>
            <a:r>
              <a:rPr lang="sk-SK" i="1" dirty="0" smtClean="0"/>
              <a:t> 5d </a:t>
            </a:r>
            <a:r>
              <a:rPr lang="sk-SK" i="1" baseline="30000" dirty="0" smtClean="0"/>
              <a:t>1</a:t>
            </a:r>
            <a:r>
              <a:rPr lang="sk-SK" dirty="0" smtClean="0"/>
              <a:t> stav (Sm</a:t>
            </a:r>
            <a:r>
              <a:rPr lang="sk-SK" baseline="30000" dirty="0" smtClean="0"/>
              <a:t>3+</a:t>
            </a:r>
            <a:r>
              <a:rPr lang="sk-SK" dirty="0" smtClean="0"/>
              <a:t>) </a:t>
            </a:r>
            <a:endParaRPr lang="en-US" dirty="0" smtClean="0"/>
          </a:p>
          <a:p>
            <a:pPr>
              <a:buFontTx/>
              <a:buChar char="-"/>
            </a:pPr>
            <a:r>
              <a:rPr lang="sk-SK" dirty="0" smtClean="0"/>
              <a:t>dochádza </a:t>
            </a:r>
            <a:r>
              <a:rPr lang="sk-SK" dirty="0" smtClean="0"/>
              <a:t>k tzv. </a:t>
            </a:r>
            <a:r>
              <a:rPr lang="sk-SK" b="1" i="1" dirty="0" err="1" smtClean="0"/>
              <a:t>d-f</a:t>
            </a:r>
            <a:r>
              <a:rPr lang="sk-SK" b="1" dirty="0" smtClean="0"/>
              <a:t> hybridizácii stavov </a:t>
            </a:r>
            <a:r>
              <a:rPr lang="sk-SK" dirty="0" smtClean="0"/>
              <a:t>a vytvoreniu hybridizačnej energetickej medzery s </a:t>
            </a:r>
            <a:r>
              <a:rPr lang="sk-SK" dirty="0" err="1" smtClean="0"/>
              <a:t>Fermiho</a:t>
            </a:r>
            <a:r>
              <a:rPr lang="sk-SK" dirty="0" smtClean="0"/>
              <a:t> hladinou nachádzajúcou sa v jej vnútri</a:t>
            </a:r>
            <a:endParaRPr lang="sk-SK" dirty="0"/>
          </a:p>
        </p:txBody>
      </p:sp>
      <p:sp>
        <p:nvSpPr>
          <p:cNvPr id="7" name="Obdĺžnik 6"/>
          <p:cNvSpPr/>
          <p:nvPr/>
        </p:nvSpPr>
        <p:spPr>
          <a:xfrm>
            <a:off x="179512" y="3574757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err="1" smtClean="0"/>
              <a:t>extrinzický</a:t>
            </a:r>
            <a:r>
              <a:rPr lang="sk-SK" b="1" dirty="0" smtClean="0"/>
              <a:t> pôvod </a:t>
            </a:r>
            <a:r>
              <a:rPr lang="sk-SK" b="1" dirty="0" err="1" smtClean="0"/>
              <a:t>vs</a:t>
            </a:r>
            <a:r>
              <a:rPr lang="sk-SK" b="1" dirty="0" smtClean="0"/>
              <a:t> </a:t>
            </a:r>
            <a:r>
              <a:rPr lang="sk-SK" b="1" dirty="0" err="1" smtClean="0"/>
              <a:t>intrinzický</a:t>
            </a:r>
            <a:r>
              <a:rPr lang="sk-SK" b="1" dirty="0" smtClean="0"/>
              <a:t> </a:t>
            </a:r>
            <a:r>
              <a:rPr lang="sk-SK" b="1" dirty="0" err="1" smtClean="0"/>
              <a:t>pôvod</a:t>
            </a:r>
            <a:r>
              <a:rPr lang="sk-SK" b="1" dirty="0" smtClean="0"/>
              <a:t> ?</a:t>
            </a:r>
            <a:r>
              <a:rPr lang="sk-SK" dirty="0" smtClean="0"/>
              <a:t>  </a:t>
            </a:r>
            <a:r>
              <a:rPr lang="sk-SK" dirty="0" smtClean="0">
                <a:sym typeface="Symbol"/>
              </a:rPr>
              <a:t>vplyv </a:t>
            </a:r>
            <a:r>
              <a:rPr lang="sk-SK" dirty="0" smtClean="0"/>
              <a:t>prímesi a nedokonalosti mriežky ?</a:t>
            </a:r>
            <a:endParaRPr lang="sk-SK" dirty="0"/>
          </a:p>
        </p:txBody>
      </p:sp>
      <p:sp>
        <p:nvSpPr>
          <p:cNvPr id="8" name="Obdĺžnik 7"/>
          <p:cNvSpPr/>
          <p:nvPr/>
        </p:nvSpPr>
        <p:spPr>
          <a:xfrm>
            <a:off x="179512" y="488193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b="1" dirty="0" smtClean="0"/>
              <a:t>Doteraz</a:t>
            </a:r>
            <a:r>
              <a:rPr lang="sk-SK" dirty="0" smtClean="0"/>
              <a:t>: experimentálne ukázaný  vplyv </a:t>
            </a:r>
          </a:p>
          <a:p>
            <a:r>
              <a:rPr lang="sk-SK" i="1" dirty="0" smtClean="0"/>
              <a:t>P</a:t>
            </a:r>
            <a:r>
              <a:rPr lang="sk-SK" dirty="0" smtClean="0"/>
              <a:t> (</a:t>
            </a:r>
            <a:r>
              <a:rPr lang="sk-SK" dirty="0" err="1" smtClean="0"/>
              <a:t>hydrostaický</a:t>
            </a:r>
            <a:r>
              <a:rPr lang="sk-SK" dirty="0" smtClean="0"/>
              <a:t>), </a:t>
            </a:r>
            <a:r>
              <a:rPr lang="sk-SK" i="1" dirty="0" smtClean="0"/>
              <a:t>B</a:t>
            </a:r>
            <a:r>
              <a:rPr lang="sk-SK" dirty="0" smtClean="0"/>
              <a:t> na zakázaný pás v SmB</a:t>
            </a:r>
            <a:r>
              <a:rPr lang="sk-SK" baseline="-25000" dirty="0" smtClean="0"/>
              <a:t>6</a:t>
            </a:r>
          </a:p>
          <a:p>
            <a:r>
              <a:rPr lang="sk-SK" dirty="0" smtClean="0"/>
              <a:t>-potlačenie 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g</a:t>
            </a:r>
            <a:endParaRPr lang="sk-SK" dirty="0"/>
          </a:p>
        </p:txBody>
      </p:sp>
      <p:sp>
        <p:nvSpPr>
          <p:cNvPr id="9" name="Obdĺžnik 8"/>
          <p:cNvSpPr/>
          <p:nvPr/>
        </p:nvSpPr>
        <p:spPr>
          <a:xfrm>
            <a:off x="179512" y="5818038"/>
            <a:ext cx="65527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/>
              <a:t>-práce zaoberajúce sa vplyvom dopovania na termodynamické vlastnosti SmB</a:t>
            </a:r>
            <a:r>
              <a:rPr lang="sk-SK" baseline="-25000" dirty="0" smtClean="0"/>
              <a:t>6</a:t>
            </a:r>
            <a:r>
              <a:rPr lang="sk-SK" dirty="0" smtClean="0"/>
              <a:t> sú vzácnosťou a môžu poskytnúť komplementárne informácie o </a:t>
            </a:r>
            <a:r>
              <a:rPr lang="sk-SK" b="1" dirty="0" smtClean="0"/>
              <a:t>vplyve dopovania na štruktúru energetickej medzery</a:t>
            </a:r>
            <a:endParaRPr lang="sk-SK" dirty="0"/>
          </a:p>
        </p:txBody>
      </p:sp>
      <p:cxnSp>
        <p:nvCxnSpPr>
          <p:cNvPr id="11" name="Rovná spojovacia šípka 10"/>
          <p:cNvCxnSpPr/>
          <p:nvPr/>
        </p:nvCxnSpPr>
        <p:spPr>
          <a:xfrm flipH="1" flipV="1">
            <a:off x="3995936" y="4005064"/>
            <a:ext cx="36004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ĺžnik 11"/>
          <p:cNvSpPr/>
          <p:nvPr/>
        </p:nvSpPr>
        <p:spPr>
          <a:xfrm>
            <a:off x="196311" y="4221088"/>
            <a:ext cx="40876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/>
              <a:t>mechanizmus zvyškovej vodivosti ?</a:t>
            </a:r>
          </a:p>
          <a:p>
            <a:r>
              <a:rPr lang="sk-SK" dirty="0" smtClean="0"/>
              <a:t>adept na </a:t>
            </a:r>
            <a:r>
              <a:rPr lang="sk-SK" b="1" dirty="0" err="1" smtClean="0"/>
              <a:t>topologický</a:t>
            </a:r>
            <a:r>
              <a:rPr lang="sk-SK" b="1" dirty="0" smtClean="0"/>
              <a:t> </a:t>
            </a:r>
            <a:r>
              <a:rPr lang="sk-SK" b="1" dirty="0" err="1" smtClean="0"/>
              <a:t>kondovský</a:t>
            </a:r>
            <a:r>
              <a:rPr lang="sk-SK" b="1" dirty="0" smtClean="0"/>
              <a:t> izolátor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4499992" y="3429000"/>
          <a:ext cx="4231969" cy="2088704"/>
        </p:xfrm>
        <a:graphic>
          <a:graphicData uri="http://schemas.openxmlformats.org/presentationml/2006/ole">
            <p:oleObj spid="_x0000_s51202" name="Bitmap Image" r:id="rId3" imgW="5076190" imgH="2505425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Študované vzorky</a:t>
            </a:r>
            <a:endParaRPr lang="sk-SK" dirty="0"/>
          </a:p>
        </p:txBody>
      </p:sp>
      <p:pic>
        <p:nvPicPr>
          <p:cNvPr id="4" name="Obrázok 3" descr="zonova tavba.bmp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552" y="2132856"/>
            <a:ext cx="4248472" cy="2016224"/>
          </a:xfrm>
          <a:prstGeom prst="rect">
            <a:avLst/>
          </a:prstGeom>
        </p:spPr>
      </p:pic>
      <p:pic>
        <p:nvPicPr>
          <p:cNvPr id="5" name="Obrázok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863317"/>
            <a:ext cx="3456384" cy="2806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ok 5" descr="11LaSm0.03B6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36096" y="3962179"/>
            <a:ext cx="2544221" cy="2779189"/>
          </a:xfrm>
          <a:prstGeom prst="rect">
            <a:avLst/>
          </a:prstGeom>
        </p:spPr>
      </p:pic>
      <p:sp>
        <p:nvSpPr>
          <p:cNvPr id="7" name="Obdĺžnik 6"/>
          <p:cNvSpPr/>
          <p:nvPr/>
        </p:nvSpPr>
        <p:spPr>
          <a:xfrm>
            <a:off x="5076056" y="1268760"/>
            <a:ext cx="2952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/>
              <a:t>Sm</a:t>
            </a:r>
            <a:r>
              <a:rPr lang="sk-SK" baseline="-25000" dirty="0" smtClean="0"/>
              <a:t>1-x</a:t>
            </a:r>
            <a:r>
              <a:rPr lang="sk-SK" dirty="0" smtClean="0"/>
              <a:t>La</a:t>
            </a:r>
            <a:r>
              <a:rPr lang="sk-SK" baseline="-25000" dirty="0" smtClean="0"/>
              <a:t>x</a:t>
            </a:r>
            <a:r>
              <a:rPr lang="sk-SK" dirty="0" smtClean="0"/>
              <a:t>B</a:t>
            </a:r>
            <a:r>
              <a:rPr lang="sk-SK" baseline="-25000" dirty="0" smtClean="0"/>
              <a:t>6</a:t>
            </a:r>
            <a:r>
              <a:rPr lang="sk-SK" dirty="0" smtClean="0"/>
              <a:t>, </a:t>
            </a:r>
            <a:r>
              <a:rPr lang="sk-SK" i="1" dirty="0" err="1" smtClean="0"/>
              <a:t>x</a:t>
            </a:r>
            <a:r>
              <a:rPr lang="sk-SK" baseline="-25000" dirty="0" err="1" smtClean="0"/>
              <a:t>La</a:t>
            </a:r>
            <a:r>
              <a:rPr lang="sk-SK" baseline="-25000" dirty="0" smtClean="0"/>
              <a:t> </a:t>
            </a:r>
            <a:r>
              <a:rPr lang="sk-SK" dirty="0" smtClean="0"/>
              <a:t>= 0,036...0,644</a:t>
            </a:r>
            <a:endParaRPr lang="sk-SK" dirty="0"/>
          </a:p>
        </p:txBody>
      </p:sp>
      <p:sp>
        <p:nvSpPr>
          <p:cNvPr id="8" name="Obdĺžnik 7"/>
          <p:cNvSpPr/>
          <p:nvPr/>
        </p:nvSpPr>
        <p:spPr>
          <a:xfrm>
            <a:off x="5076056" y="1628800"/>
            <a:ext cx="3182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/>
              <a:t>Sm</a:t>
            </a:r>
            <a:r>
              <a:rPr lang="sk-SK" baseline="-25000" dirty="0" smtClean="0"/>
              <a:t>1-x</a:t>
            </a:r>
            <a:r>
              <a:rPr lang="sk-SK" dirty="0" smtClean="0"/>
              <a:t>Yb</a:t>
            </a:r>
            <a:r>
              <a:rPr lang="sk-SK" baseline="-25000" dirty="0" smtClean="0"/>
              <a:t>-x</a:t>
            </a:r>
            <a:r>
              <a:rPr lang="sk-SK" dirty="0" smtClean="0"/>
              <a:t>B</a:t>
            </a:r>
            <a:r>
              <a:rPr lang="sk-SK" baseline="-25000" dirty="0" smtClean="0"/>
              <a:t>6</a:t>
            </a:r>
            <a:r>
              <a:rPr lang="sk-SK" dirty="0" smtClean="0"/>
              <a:t>, </a:t>
            </a:r>
            <a:r>
              <a:rPr lang="sk-SK" i="1" dirty="0" err="1" smtClean="0"/>
              <a:t>x</a:t>
            </a:r>
            <a:r>
              <a:rPr lang="sk-SK" baseline="-25000" dirty="0" err="1" smtClean="0"/>
              <a:t>Yb</a:t>
            </a:r>
            <a:r>
              <a:rPr lang="sk-SK" baseline="-25000" dirty="0" smtClean="0"/>
              <a:t> </a:t>
            </a:r>
            <a:r>
              <a:rPr lang="sk-SK" dirty="0" smtClean="0"/>
              <a:t>= 0,0024... 0,024</a:t>
            </a:r>
            <a:endParaRPr lang="sk-SK" dirty="0"/>
          </a:p>
        </p:txBody>
      </p:sp>
      <p:sp>
        <p:nvSpPr>
          <p:cNvPr id="9" name="Obdĺžnik 8"/>
          <p:cNvSpPr/>
          <p:nvPr/>
        </p:nvSpPr>
        <p:spPr>
          <a:xfrm>
            <a:off x="5124566" y="2924944"/>
            <a:ext cx="2255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/>
              <a:t>Sm</a:t>
            </a:r>
            <a:r>
              <a:rPr lang="sk-SK" baseline="-25000" dirty="0" smtClean="0"/>
              <a:t>1-x</a:t>
            </a:r>
            <a:r>
              <a:rPr lang="sk-SK" dirty="0" smtClean="0"/>
              <a:t>B</a:t>
            </a:r>
            <a:r>
              <a:rPr lang="sk-SK" baseline="-25000" dirty="0" smtClean="0"/>
              <a:t>6, </a:t>
            </a:r>
            <a:r>
              <a:rPr lang="sk-SK" i="1" dirty="0" smtClean="0"/>
              <a:t>x</a:t>
            </a:r>
            <a:r>
              <a:rPr lang="sk-SK" dirty="0" smtClean="0"/>
              <a:t> = 0,03...0,20</a:t>
            </a:r>
            <a:endParaRPr lang="sk-SK" dirty="0"/>
          </a:p>
        </p:txBody>
      </p:sp>
      <p:sp>
        <p:nvSpPr>
          <p:cNvPr id="10" name="Obdĺžnik 9"/>
          <p:cNvSpPr/>
          <p:nvPr/>
        </p:nvSpPr>
        <p:spPr>
          <a:xfrm>
            <a:off x="5076056" y="1988840"/>
            <a:ext cx="33811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/>
              <a:t>SmB</a:t>
            </a:r>
            <a:r>
              <a:rPr lang="sk-SK" baseline="-25000" dirty="0" smtClean="0"/>
              <a:t>6 </a:t>
            </a:r>
            <a:r>
              <a:rPr lang="sk-SK" dirty="0" smtClean="0"/>
              <a:t>- izotopicky čistá  </a:t>
            </a:r>
            <a:r>
              <a:rPr lang="sk-SK" baseline="30000" dirty="0" smtClean="0"/>
              <a:t>11</a:t>
            </a:r>
            <a:r>
              <a:rPr lang="sk-SK" dirty="0" smtClean="0"/>
              <a:t>B a </a:t>
            </a:r>
            <a:r>
              <a:rPr lang="sk-SK" baseline="30000" dirty="0" smtClean="0"/>
              <a:t>154</a:t>
            </a:r>
            <a:r>
              <a:rPr lang="sk-SK" dirty="0" smtClean="0"/>
              <a:t>Sm</a:t>
            </a:r>
          </a:p>
          <a:p>
            <a:r>
              <a:rPr lang="sk-SK" dirty="0" smtClean="0"/>
              <a:t>          </a:t>
            </a:r>
            <a:r>
              <a:rPr lang="sk-SK" dirty="0" smtClean="0"/>
              <a:t>- prírodný </a:t>
            </a:r>
            <a:r>
              <a:rPr lang="sk-SK" dirty="0" smtClean="0"/>
              <a:t>bór </a:t>
            </a:r>
          </a:p>
          <a:p>
            <a:r>
              <a:rPr lang="sk-SK" dirty="0" smtClean="0"/>
              <a:t>          - trikrát pretavená</a:t>
            </a:r>
            <a:endParaRPr lang="sk-SK" dirty="0"/>
          </a:p>
        </p:txBody>
      </p:sp>
      <p:sp>
        <p:nvSpPr>
          <p:cNvPr id="11" name="Obdĺžnik 10"/>
          <p:cNvSpPr/>
          <p:nvPr/>
        </p:nvSpPr>
        <p:spPr>
          <a:xfrm>
            <a:off x="5148064" y="1268760"/>
            <a:ext cx="3240360" cy="16561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12" name="Obdĺžnik 11"/>
          <p:cNvSpPr/>
          <p:nvPr/>
        </p:nvSpPr>
        <p:spPr>
          <a:xfrm>
            <a:off x="5148064" y="2996952"/>
            <a:ext cx="324036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14" name="Rovná spojovacia šípka 13"/>
          <p:cNvCxnSpPr/>
          <p:nvPr/>
        </p:nvCxnSpPr>
        <p:spPr>
          <a:xfrm flipH="1">
            <a:off x="4572000" y="2060848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Zástupný symbol obsahu 16" descr="LogoCFNT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4653136"/>
            <a:ext cx="151216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77" descr="Francevich_IP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624" y="1165775"/>
            <a:ext cx="2520280" cy="89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Experimentálne metódy</a:t>
            </a:r>
            <a:endParaRPr lang="sk-SK" dirty="0"/>
          </a:p>
        </p:txBody>
      </p:sp>
      <p:pic>
        <p:nvPicPr>
          <p:cNvPr id="6" name="Obrázok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789040"/>
            <a:ext cx="4359275" cy="2647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ĺžnik 7"/>
          <p:cNvSpPr/>
          <p:nvPr/>
        </p:nvSpPr>
        <p:spPr>
          <a:xfrm>
            <a:off x="611560" y="148478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dirty="0" smtClean="0"/>
              <a:t>PPMS –meranie </a:t>
            </a:r>
            <a:r>
              <a:rPr lang="sk-SK" dirty="0" smtClean="0">
                <a:solidFill>
                  <a:srgbClr val="FF0000"/>
                </a:solidFill>
              </a:rPr>
              <a:t>tepelnej kapacity </a:t>
            </a:r>
            <a:r>
              <a:rPr lang="sk-SK" dirty="0" smtClean="0"/>
              <a:t>v rozsahu teplôt 2-300 K</a:t>
            </a:r>
          </a:p>
          <a:p>
            <a:r>
              <a:rPr lang="sk-SK" dirty="0" smtClean="0"/>
              <a:t>rozmery vzoriek: 2 x 2 x 0,5 mm</a:t>
            </a:r>
            <a:r>
              <a:rPr lang="sk-SK" baseline="30000" dirty="0" smtClean="0"/>
              <a:t>3</a:t>
            </a:r>
            <a:endParaRPr lang="sk-SK" dirty="0"/>
          </a:p>
        </p:txBody>
      </p:sp>
      <p:sp>
        <p:nvSpPr>
          <p:cNvPr id="9" name="Obdĺžnik 8"/>
          <p:cNvSpPr/>
          <p:nvPr/>
        </p:nvSpPr>
        <p:spPr>
          <a:xfrm>
            <a:off x="539552" y="2564904"/>
            <a:ext cx="49685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aseline="30000" dirty="0" smtClean="0"/>
              <a:t>4</a:t>
            </a:r>
            <a:r>
              <a:rPr lang="sk-SK" dirty="0" smtClean="0"/>
              <a:t>He </a:t>
            </a:r>
            <a:r>
              <a:rPr lang="sk-SK" dirty="0" err="1" smtClean="0"/>
              <a:t>kryostat</a:t>
            </a:r>
            <a:r>
              <a:rPr lang="sk-SK" dirty="0" smtClean="0"/>
              <a:t> s VTI vložkou (</a:t>
            </a:r>
            <a:r>
              <a:rPr lang="sk-SK" dirty="0" err="1" smtClean="0"/>
              <a:t>Oxford</a:t>
            </a:r>
            <a:r>
              <a:rPr lang="sk-SK" dirty="0" smtClean="0"/>
              <a:t> Instruments, UK) - meranie </a:t>
            </a:r>
            <a:r>
              <a:rPr lang="sk-SK" dirty="0" smtClean="0">
                <a:solidFill>
                  <a:schemeClr val="accent1"/>
                </a:solidFill>
              </a:rPr>
              <a:t>elektrickej </a:t>
            </a:r>
            <a:r>
              <a:rPr lang="sk-SK" dirty="0" err="1" smtClean="0">
                <a:solidFill>
                  <a:schemeClr val="accent1"/>
                </a:solidFill>
              </a:rPr>
              <a:t>rezistivity</a:t>
            </a:r>
            <a:r>
              <a:rPr lang="sk-SK" dirty="0" smtClean="0">
                <a:solidFill>
                  <a:schemeClr val="accent1"/>
                </a:solidFill>
              </a:rPr>
              <a:t> </a:t>
            </a:r>
            <a:r>
              <a:rPr lang="sk-SK" dirty="0" smtClean="0"/>
              <a:t>v teplotnom rozsahu 2-300 K </a:t>
            </a:r>
          </a:p>
          <a:p>
            <a:r>
              <a:rPr lang="sk-SK" dirty="0" smtClean="0"/>
              <a:t>rozmery vzoriek 0.1 x 0.5 x 10 mm</a:t>
            </a:r>
            <a:r>
              <a:rPr lang="sk-SK" baseline="30000" dirty="0" smtClean="0"/>
              <a:t>3</a:t>
            </a:r>
            <a:endParaRPr lang="sk-SK" dirty="0" smtClean="0"/>
          </a:p>
          <a:p>
            <a:endParaRPr lang="sk-SK" dirty="0"/>
          </a:p>
        </p:txBody>
      </p:sp>
      <p:pic>
        <p:nvPicPr>
          <p:cNvPr id="10" name="Obrázok 9" descr="vzorka na puku2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04048" y="4047950"/>
            <a:ext cx="3240360" cy="2430174"/>
          </a:xfrm>
          <a:prstGeom prst="rect">
            <a:avLst/>
          </a:prstGeom>
        </p:spPr>
      </p:pic>
      <p:pic>
        <p:nvPicPr>
          <p:cNvPr id="7" name="Picture 9" descr="noir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268760"/>
            <a:ext cx="1038551" cy="270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sk-SK" dirty="0" smtClean="0"/>
              <a:t>Výsledky</a:t>
            </a:r>
            <a:endParaRPr lang="sk-SK" dirty="0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7" name="BlokTextu 6"/>
          <p:cNvSpPr txBox="1"/>
          <p:nvPr/>
        </p:nvSpPr>
        <p:spPr>
          <a:xfrm>
            <a:off x="251520" y="5086925"/>
            <a:ext cx="1781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Izosbestick</a:t>
            </a:r>
            <a:r>
              <a:rPr lang="sk-SK" dirty="0" smtClean="0"/>
              <a:t>ý bod</a:t>
            </a:r>
            <a:r>
              <a:rPr lang="en-US" dirty="0" smtClean="0"/>
              <a:t>:</a:t>
            </a:r>
            <a:endParaRPr lang="sk-SK" dirty="0" smtClean="0"/>
          </a:p>
          <a:p>
            <a:r>
              <a:rPr lang="sk-SK" i="1" dirty="0" smtClean="0"/>
              <a:t>C</a:t>
            </a:r>
            <a:r>
              <a:rPr lang="en-US" dirty="0" smtClean="0"/>
              <a:t>(</a:t>
            </a:r>
            <a:r>
              <a:rPr lang="en-US" i="1" dirty="0" smtClean="0"/>
              <a:t>T</a:t>
            </a:r>
            <a:r>
              <a:rPr lang="en-US" dirty="0" smtClean="0"/>
              <a:t>) </a:t>
            </a:r>
            <a:r>
              <a:rPr lang="sk-SK" i="1" dirty="0" smtClean="0"/>
              <a:t>≠</a:t>
            </a:r>
            <a:r>
              <a:rPr lang="en-US" i="1" dirty="0" smtClean="0"/>
              <a:t> C(</a:t>
            </a:r>
            <a:r>
              <a:rPr lang="en-US" i="1" dirty="0" err="1" smtClean="0"/>
              <a:t>T,x</a:t>
            </a:r>
            <a:r>
              <a:rPr lang="en-US" i="1" dirty="0" smtClean="0"/>
              <a:t>)</a:t>
            </a:r>
            <a:endParaRPr lang="sk-SK" dirty="0"/>
          </a:p>
        </p:txBody>
      </p:sp>
      <p:sp>
        <p:nvSpPr>
          <p:cNvPr id="9" name="Obdĺžnik 8"/>
          <p:cNvSpPr/>
          <p:nvPr/>
        </p:nvSpPr>
        <p:spPr>
          <a:xfrm>
            <a:off x="179512" y="5805264"/>
            <a:ext cx="3888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/>
              <a:t>-univerzálna vlastnosť </a:t>
            </a:r>
            <a:r>
              <a:rPr lang="sk-SK" dirty="0" smtClean="0"/>
              <a:t>SCES</a:t>
            </a:r>
            <a:r>
              <a:rPr lang="sk-SK" dirty="0" smtClean="0"/>
              <a:t> </a:t>
            </a:r>
          </a:p>
          <a:p>
            <a:r>
              <a:rPr lang="sk-SK" dirty="0" smtClean="0"/>
              <a:t>M</a:t>
            </a:r>
            <a:r>
              <a:rPr lang="sk-SK" dirty="0" smtClean="0"/>
              <a:t>. </a:t>
            </a:r>
            <a:r>
              <a:rPr lang="sk-SK" dirty="0" err="1" smtClean="0"/>
              <a:t>Eckstein</a:t>
            </a:r>
            <a:r>
              <a:rPr lang="sk-SK" dirty="0" smtClean="0"/>
              <a:t> </a:t>
            </a:r>
            <a:r>
              <a:rPr lang="sk-SK" dirty="0" err="1" smtClean="0"/>
              <a:t>et</a:t>
            </a:r>
            <a:r>
              <a:rPr lang="sk-SK" dirty="0" smtClean="0"/>
              <a:t>. al</a:t>
            </a:r>
            <a:r>
              <a:rPr lang="sk-SK" dirty="0" smtClean="0"/>
              <a:t>., </a:t>
            </a:r>
            <a:r>
              <a:rPr lang="sk-SK" i="1" dirty="0" smtClean="0"/>
              <a:t>JLTP</a:t>
            </a:r>
            <a:r>
              <a:rPr lang="sk-SK" dirty="0" smtClean="0"/>
              <a:t> </a:t>
            </a:r>
            <a:r>
              <a:rPr lang="sk-SK" b="1" dirty="0" smtClean="0"/>
              <a:t>147,</a:t>
            </a:r>
            <a:r>
              <a:rPr lang="sk-SK" dirty="0" smtClean="0"/>
              <a:t> 279 (2007</a:t>
            </a:r>
            <a:r>
              <a:rPr lang="sk-SK" dirty="0" smtClean="0"/>
              <a:t>)</a:t>
            </a:r>
            <a:endParaRPr lang="sk-SK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-324544" y="476672"/>
          <a:ext cx="6470216" cy="4536504"/>
        </p:xfrm>
        <a:graphic>
          <a:graphicData uri="http://schemas.openxmlformats.org/presentationml/2006/ole">
            <p:oleObj spid="_x0000_s24578" name="Graph" r:id="rId3" imgW="4190760" imgH="2938320" progId="Origin50.Graph">
              <p:embed/>
            </p:oleObj>
          </a:graphicData>
        </a:graphic>
      </p:graphicFrame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980728"/>
            <a:ext cx="3563888" cy="5610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Fenomenologick</a:t>
            </a:r>
            <a:r>
              <a:rPr lang="sk-SK" dirty="0" smtClean="0"/>
              <a:t>ý model tepelnej kapacity</a:t>
            </a:r>
            <a:endParaRPr lang="sk-SK" dirty="0"/>
          </a:p>
        </p:txBody>
      </p:sp>
      <p:pic>
        <p:nvPicPr>
          <p:cNvPr id="4" name="Zástupný symbol obsahu 3" descr="C:\Users\Slavo\Desktop\2017\2017_HC_SmLaB6\Figs\Fig3 hustota stavov 4obdlzniky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84784"/>
            <a:ext cx="6962775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ĺžnik 4"/>
          <p:cNvSpPr/>
          <p:nvPr/>
        </p:nvSpPr>
        <p:spPr>
          <a:xfrm>
            <a:off x="899592" y="5733256"/>
            <a:ext cx="2296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>
                <a:solidFill>
                  <a:srgbClr val="FF0000"/>
                </a:solidFill>
              </a:rPr>
              <a:t>-hybridizačná medzera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5004048" y="5733256"/>
            <a:ext cx="34583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/>
              <a:t>-</a:t>
            </a:r>
            <a:r>
              <a:rPr lang="sk-SK" dirty="0" err="1" smtClean="0"/>
              <a:t>intrinzické</a:t>
            </a:r>
            <a:r>
              <a:rPr lang="sk-SK" dirty="0" smtClean="0"/>
              <a:t> </a:t>
            </a:r>
            <a:r>
              <a:rPr lang="sk-SK" dirty="0" err="1"/>
              <a:t>vnútromedzerové</a:t>
            </a:r>
            <a:r>
              <a:rPr lang="sk-SK" dirty="0"/>
              <a:t> stavy</a:t>
            </a:r>
          </a:p>
        </p:txBody>
      </p:sp>
      <p:sp>
        <p:nvSpPr>
          <p:cNvPr id="7" name="Obdĺžnik 6"/>
          <p:cNvSpPr/>
          <p:nvPr/>
        </p:nvSpPr>
        <p:spPr>
          <a:xfrm>
            <a:off x="5004048" y="6093296"/>
            <a:ext cx="34977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sk-SK" dirty="0" err="1" smtClean="0">
                <a:solidFill>
                  <a:schemeClr val="accent1">
                    <a:lumMod val="75000"/>
                  </a:schemeClr>
                </a:solidFill>
              </a:rPr>
              <a:t>extrinzické</a:t>
            </a:r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k-SK" dirty="0" err="1">
                <a:solidFill>
                  <a:schemeClr val="accent1">
                    <a:lumMod val="75000"/>
                  </a:schemeClr>
                </a:solidFill>
              </a:rPr>
              <a:t>vnútromedzerové</a:t>
            </a:r>
            <a:r>
              <a:rPr lang="sk-SK" dirty="0">
                <a:solidFill>
                  <a:schemeClr val="accent1">
                    <a:lumMod val="75000"/>
                  </a:schemeClr>
                </a:solidFill>
              </a:rPr>
              <a:t> stavy</a:t>
            </a:r>
          </a:p>
        </p:txBody>
      </p:sp>
      <p:sp>
        <p:nvSpPr>
          <p:cNvPr id="8" name="Obdĺžnik 7"/>
          <p:cNvSpPr/>
          <p:nvPr/>
        </p:nvSpPr>
        <p:spPr>
          <a:xfrm>
            <a:off x="899592" y="6093296"/>
            <a:ext cx="4076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>
                <a:solidFill>
                  <a:srgbClr val="00B050"/>
                </a:solidFill>
              </a:rPr>
              <a:t>-stavy </a:t>
            </a:r>
            <a:r>
              <a:rPr lang="sk-SK" dirty="0">
                <a:solidFill>
                  <a:srgbClr val="00B050"/>
                </a:solidFill>
              </a:rPr>
              <a:t>ležiace mimo energetickej medzery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3672</TotalTime>
  <Words>695</Words>
  <Application>Microsoft Office PowerPoint</Application>
  <PresentationFormat>Prezentácia na obrazovke (4:3)</PresentationFormat>
  <Paragraphs>106</Paragraphs>
  <Slides>21</Slides>
  <Notes>0</Notes>
  <HiddenSlides>0</HiddenSlides>
  <MMClips>0</MMClips>
  <ScaleCrop>false</ScaleCrop>
  <HeadingPairs>
    <vt:vector size="6" baseType="variant">
      <vt:variant>
        <vt:lpstr>Motív</vt:lpstr>
      </vt:variant>
      <vt:variant>
        <vt:i4>1</vt:i4>
      </vt:variant>
      <vt:variant>
        <vt:lpstr>Vložené servery OLE</vt:lpstr>
      </vt:variant>
      <vt:variant>
        <vt:i4>3</vt:i4>
      </vt:variant>
      <vt:variant>
        <vt:lpstr>Nadpisy snímok</vt:lpstr>
      </vt:variant>
      <vt:variant>
        <vt:i4>21</vt:i4>
      </vt:variant>
    </vt:vector>
  </HeadingPairs>
  <TitlesOfParts>
    <vt:vector size="25" baseType="lpstr">
      <vt:lpstr>Motív Office</vt:lpstr>
      <vt:lpstr>Origin Graph</vt:lpstr>
      <vt:lpstr>Graph</vt:lpstr>
      <vt:lpstr>Bitmap Image</vt:lpstr>
      <vt:lpstr>Súťaž mladých vedeckých pracovníkov ÚEF SAV do 35 rokov 2017</vt:lpstr>
      <vt:lpstr>Snímka 2</vt:lpstr>
      <vt:lpstr>Snímka 3</vt:lpstr>
      <vt:lpstr>Hexaboridy vzácnych zemín</vt:lpstr>
      <vt:lpstr>Pásová štruktúra SmB6</vt:lpstr>
      <vt:lpstr>Študované vzorky</vt:lpstr>
      <vt:lpstr>Experimentálne metódy</vt:lpstr>
      <vt:lpstr>Výsledky</vt:lpstr>
      <vt:lpstr>Fenomenologický model tepelnej kapacity</vt:lpstr>
      <vt:lpstr>Výsledky</vt:lpstr>
      <vt:lpstr>Snímka 11</vt:lpstr>
      <vt:lpstr>Výsledky</vt:lpstr>
      <vt:lpstr>Snímka 13</vt:lpstr>
      <vt:lpstr>Záver</vt:lpstr>
      <vt:lpstr>Snímka 15</vt:lpstr>
      <vt:lpstr>Izosbestický bod</vt:lpstr>
      <vt:lpstr>Separácia mriežkového príspevku tepelnej kapacity</vt:lpstr>
      <vt:lpstr>Fenomenologický model tepelnej kapacity</vt:lpstr>
      <vt:lpstr>Fenomenologický model tepelnej kapacity</vt:lpstr>
      <vt:lpstr>Fenomenologický model tepelnej kapacity</vt:lpstr>
      <vt:lpstr>Fenomenologický model tepelnej kapacity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ofnt</dc:creator>
  <cp:lastModifiedBy>ofnt</cp:lastModifiedBy>
  <cp:revision>173</cp:revision>
  <dcterms:created xsi:type="dcterms:W3CDTF">2017-06-09T07:39:36Z</dcterms:created>
  <dcterms:modified xsi:type="dcterms:W3CDTF">2017-12-11T13:34:05Z</dcterms:modified>
</cp:coreProperties>
</file>