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302" r:id="rId3"/>
    <p:sldId id="310" r:id="rId4"/>
    <p:sldId id="304" r:id="rId5"/>
    <p:sldId id="308" r:id="rId6"/>
    <p:sldId id="311" r:id="rId7"/>
    <p:sldId id="312" r:id="rId8"/>
    <p:sldId id="309" r:id="rId9"/>
    <p:sldId id="263" r:id="rId10"/>
    <p:sldId id="301" r:id="rId11"/>
    <p:sldId id="268" r:id="rId12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817B905-994E-480B-BE92-EDBCA9BC534B}" type="datetimeFigureOut">
              <a:rPr lang="en-GB"/>
              <a:pPr>
                <a:defRPr/>
              </a:pPr>
              <a:t>12/12/2017</a:t>
            </a:fld>
            <a:endParaRPr lang="en-GB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noProof="0" smtClean="0"/>
              <a:t>Kliknite sem a upravte štýly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en-GB" noProof="0" smtClean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28531F-6A03-459A-AA27-E0D60BC951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01170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3F174-8707-4E06-9D7C-EF37D4237BA5}" type="datetimeFigureOut">
              <a:rPr lang="en-GB"/>
              <a:pPr>
                <a:defRPr/>
              </a:pPr>
              <a:t>12/12/2017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0AD3A-B284-41C3-94DD-BB0C5FBBC1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51200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GB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C1BA5-9063-4D52-8BA5-57C0D87FCDBB}" type="datetimeFigureOut">
              <a:rPr lang="en-GB"/>
              <a:pPr>
                <a:defRPr/>
              </a:pPr>
              <a:t>12/12/2017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21238-72B0-415E-AF34-AFE2648DD1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34639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GB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2F8D1-9472-43CC-AE8A-2A83B10427A5}" type="datetimeFigureOut">
              <a:rPr lang="en-GB"/>
              <a:pPr>
                <a:defRPr/>
              </a:pPr>
              <a:t>12/12/2017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BC98C-296A-4564-85D5-1FFE01A3D9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08851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GB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039EF-B877-485A-80AC-A8D33C9A143E}" type="datetimeFigureOut">
              <a:rPr lang="en-GB"/>
              <a:pPr>
                <a:defRPr/>
              </a:pPr>
              <a:t>12/12/2017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5FCD1-94F3-4DB7-B759-B48ECD2AA8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51241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en-GB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9328E-7CCC-4C99-A658-0CA0FF74AD05}" type="datetimeFigureOut">
              <a:rPr lang="en-GB"/>
              <a:pPr>
                <a:defRPr/>
              </a:pPr>
              <a:t>12/12/2017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90A28-37A8-4D1C-853D-7DCF5091F6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8193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GB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GB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GB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92AE0-3285-42E3-92D8-4E7B846FCE4C}" type="datetimeFigureOut">
              <a:rPr lang="en-GB"/>
              <a:pPr>
                <a:defRPr/>
              </a:pPr>
              <a:t>12/12/2017</a:t>
            </a:fld>
            <a:endParaRPr lang="en-GB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F95C3-2678-479B-B85E-65742B1550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91729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GB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GB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GB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FFA53-5530-44F9-90A4-566917999EAF}" type="datetimeFigureOut">
              <a:rPr lang="en-GB"/>
              <a:pPr>
                <a:defRPr/>
              </a:pPr>
              <a:t>12/12/2017</a:t>
            </a:fld>
            <a:endParaRPr lang="en-GB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43651-D927-4E8F-82BD-98F48B87BE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84990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GB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B7051-17A8-401F-8E0A-54418E1DB1F1}" type="datetimeFigureOut">
              <a:rPr lang="en-GB"/>
              <a:pPr>
                <a:defRPr/>
              </a:pPr>
              <a:t>12/12/2017</a:t>
            </a:fld>
            <a:endParaRPr lang="en-GB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61182-A1A7-433B-8174-7BA842E124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0095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F74F7-CBC6-4D71-AB9B-FD9A0723CEF8}" type="datetimeFigureOut">
              <a:rPr lang="en-GB"/>
              <a:pPr>
                <a:defRPr/>
              </a:pPr>
              <a:t>12/12/2017</a:t>
            </a:fld>
            <a:endParaRPr lang="en-GB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A0E75-7521-4F8F-89B9-908C2D7397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72182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en-GB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GB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48698-E3FF-4E02-81EA-721B9AD0DAE2}" type="datetimeFigureOut">
              <a:rPr lang="en-GB"/>
              <a:pPr>
                <a:defRPr/>
              </a:pPr>
              <a:t>12/12/2017</a:t>
            </a:fld>
            <a:endParaRPr lang="en-GB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B220C-D281-4428-91BE-4A34DBEB36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26446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en-GB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F39D3-8267-492A-98C6-4A1D02F21E00}" type="datetimeFigureOut">
              <a:rPr lang="en-GB"/>
              <a:pPr>
                <a:defRPr/>
              </a:pPr>
              <a:t>12/12/2017</a:t>
            </a:fld>
            <a:endParaRPr lang="en-GB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A70D2-CFC5-44AD-BEB2-AA7CA39B41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81360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Kliknite sem a upravte štýl predlohy nadpisov.</a:t>
            </a:r>
            <a:endParaRPr lang="en-GB" altLang="sk-SK" smtClean="0"/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Kliknite sem a upravte štýly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  <a:endParaRPr lang="en-GB" altLang="sk-SK" smtClean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8973D1-008B-4DB8-BFF7-77CFE865C9F3}" type="datetimeFigureOut">
              <a:rPr lang="en-GB"/>
              <a:pPr>
                <a:defRPr/>
              </a:pPr>
              <a:t>12/12/2017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D01A58-348F-48A6-B4DF-DDF779CC21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</a:t>
            </a:r>
            <a:r>
              <a:rPr lang="sk-SK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ICKÁ KVAPALINA </a:t>
            </a:r>
            <a:br>
              <a:rPr lang="sk-SK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ELEKTRICKOM POLI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Obrázok 3" descr="IMG_93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2398" y="2132856"/>
            <a:ext cx="378181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lokTextu 8"/>
          <p:cNvSpPr txBox="1"/>
          <p:nvPr/>
        </p:nvSpPr>
        <p:spPr>
          <a:xfrm>
            <a:off x="2194003" y="5661248"/>
            <a:ext cx="4780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000" b="1" dirty="0" smtClean="0">
                <a:solidFill>
                  <a:srgbClr val="002060"/>
                </a:solidFill>
              </a:rPr>
              <a:t>Súťaž mladých vedcov ÚEF SAV 2017</a:t>
            </a:r>
          </a:p>
          <a:p>
            <a:pPr algn="ctr"/>
            <a:r>
              <a:rPr lang="sk-SK" sz="2000" dirty="0" smtClean="0"/>
              <a:t>12. 12. 2017</a:t>
            </a:r>
            <a:endParaRPr lang="en-US" sz="2000" dirty="0"/>
          </a:p>
        </p:txBody>
      </p:sp>
      <p:sp>
        <p:nvSpPr>
          <p:cNvPr id="7" name="BlokTextu 6"/>
          <p:cNvSpPr txBox="1"/>
          <p:nvPr/>
        </p:nvSpPr>
        <p:spPr>
          <a:xfrm>
            <a:off x="3547600" y="5189130"/>
            <a:ext cx="1893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M</a:t>
            </a:r>
            <a:r>
              <a:rPr lang="sk-SK" sz="2000" b="1" dirty="0" err="1" smtClean="0"/>
              <a:t>ichal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Rajňák</a:t>
            </a:r>
            <a:endParaRPr lang="en-US" sz="2000" b="1" dirty="0" smtClean="0"/>
          </a:p>
        </p:txBody>
      </p:sp>
      <p:pic>
        <p:nvPicPr>
          <p:cNvPr id="8" name="Obrázok 7" descr="cex nanoflui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916" y="2809677"/>
            <a:ext cx="1801812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ok 6" descr="logo_uef_sav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348979"/>
            <a:ext cx="17430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BlokTextu 58"/>
          <p:cNvSpPr txBox="1">
            <a:spLocks noChangeArrowheads="1"/>
          </p:cNvSpPr>
          <p:nvPr/>
        </p:nvSpPr>
        <p:spPr bwMode="auto">
          <a:xfrm>
            <a:off x="3707904" y="313492"/>
            <a:ext cx="16514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k-SK" altLang="sk-SK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Zhrnutie</a:t>
            </a:r>
            <a:r>
              <a:rPr lang="en-US" altLang="sk-SK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sk-SK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08520" y="1556792"/>
            <a:ext cx="8961437" cy="61926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endParaRPr kumimoji="1" lang="en-US" sz="2000" b="0" dirty="0" smtClean="0">
              <a:solidFill>
                <a:schemeClr val="tx1"/>
              </a:solidFill>
            </a:endParaRPr>
          </a:p>
          <a:p>
            <a:pPr marL="1200150" lvl="2" indent="-285750">
              <a:buFont typeface="Wingdings" pitchFamily="2" charset="2"/>
              <a:buChar char="Ø"/>
            </a:pPr>
            <a:r>
              <a:rPr kumimoji="1" lang="sk-SK" sz="2000" b="1" dirty="0" smtClean="0"/>
              <a:t>Štruktúrne zmeny MK v elektrickom poli – dopad na viskozitu</a:t>
            </a:r>
          </a:p>
          <a:p>
            <a:pPr marL="2114550" lvl="4" indent="-285750">
              <a:buFontTx/>
              <a:buChar char="-"/>
            </a:pPr>
            <a:r>
              <a:rPr kumimoji="1" lang="sk-SK" sz="2000" b="1" dirty="0" smtClean="0"/>
              <a:t>vplyv na mechanizmus elektrického preskoku?</a:t>
            </a:r>
          </a:p>
          <a:p>
            <a:pPr marL="1200150" lvl="2" indent="-285750"/>
            <a:endParaRPr kumimoji="1" lang="en-US" sz="2000" b="1" dirty="0" smtClean="0"/>
          </a:p>
          <a:p>
            <a:pPr marL="1200150" lvl="2" indent="-285750">
              <a:buFont typeface="Wingdings" pitchFamily="2" charset="2"/>
              <a:buChar char="Ø"/>
            </a:pPr>
            <a:r>
              <a:rPr kumimoji="1" lang="sk-SK" sz="2000" b="1" dirty="0" smtClean="0"/>
              <a:t>Vplyv magnetického poľa na I-V </a:t>
            </a:r>
            <a:r>
              <a:rPr kumimoji="1" lang="sk-SK" sz="2000" b="1" dirty="0" smtClean="0"/>
              <a:t>charakteristiky.</a:t>
            </a:r>
            <a:endParaRPr kumimoji="1" lang="sk-SK" sz="2000" b="1" dirty="0" smtClean="0"/>
          </a:p>
          <a:p>
            <a:pPr marL="1200150" lvl="2" indent="-285750">
              <a:buFont typeface="Wingdings" pitchFamily="2" charset="2"/>
              <a:buChar char="Ø"/>
            </a:pPr>
            <a:endParaRPr kumimoji="1" lang="sk-SK" sz="2000" b="1" dirty="0" smtClean="0"/>
          </a:p>
          <a:p>
            <a:pPr marL="1200150" lvl="2" indent="-285750">
              <a:buFont typeface="Wingdings" pitchFamily="2" charset="2"/>
              <a:buChar char="Ø"/>
            </a:pPr>
            <a:r>
              <a:rPr kumimoji="1" lang="sk-SK" sz="2000" b="1" dirty="0" smtClean="0"/>
              <a:t>Potláčanie </a:t>
            </a:r>
            <a:r>
              <a:rPr kumimoji="1" lang="sk-SK" sz="2000" b="1" dirty="0" err="1" smtClean="0"/>
              <a:t>pri-elektrodového</a:t>
            </a:r>
            <a:r>
              <a:rPr kumimoji="1" lang="sk-SK" sz="2000" b="1" dirty="0" smtClean="0"/>
              <a:t> javu magnetickým </a:t>
            </a:r>
            <a:r>
              <a:rPr kumimoji="1" lang="sk-SK" sz="2000" b="1" dirty="0" smtClean="0"/>
              <a:t>poľom.</a:t>
            </a:r>
            <a:endParaRPr kumimoji="1" lang="sk-SK" sz="2000" b="1" dirty="0" smtClean="0"/>
          </a:p>
          <a:p>
            <a:pPr marL="1200150" lvl="2" indent="-285750">
              <a:buFont typeface="Wingdings" pitchFamily="2" charset="2"/>
              <a:buChar char="Ø"/>
            </a:pPr>
            <a:endParaRPr kumimoji="1" lang="sk-SK" sz="2000" b="1" dirty="0" smtClean="0"/>
          </a:p>
          <a:p>
            <a:pPr marL="1200150" lvl="2" indent="-285750">
              <a:buFont typeface="Wingdings" pitchFamily="2" charset="2"/>
              <a:buChar char="Ø"/>
            </a:pPr>
            <a:r>
              <a:rPr kumimoji="1" lang="sk-SK" sz="2000" b="1" dirty="0" smtClean="0"/>
              <a:t>Nezvyčajný </a:t>
            </a:r>
            <a:r>
              <a:rPr kumimoji="1" lang="sk-SK" sz="2000" b="1" dirty="0" err="1" smtClean="0"/>
              <a:t>magnetodielektrický</a:t>
            </a:r>
            <a:r>
              <a:rPr kumimoji="1" lang="sk-SK" sz="2000" b="1" dirty="0" smtClean="0"/>
              <a:t> </a:t>
            </a:r>
            <a:r>
              <a:rPr kumimoji="1" lang="sk-SK" sz="2000" b="1" dirty="0" smtClean="0"/>
              <a:t>jav.</a:t>
            </a:r>
            <a:endParaRPr kumimoji="1" lang="sk-SK" sz="2000" b="1" dirty="0" smtClean="0"/>
          </a:p>
          <a:p>
            <a:pPr marL="0" lvl="2"/>
            <a:endParaRPr kumimoji="1" lang="sk-SK" sz="2000" dirty="0" smtClean="0"/>
          </a:p>
          <a:p>
            <a:endParaRPr kumimoji="1" lang="sk-SK" sz="2000" b="0" dirty="0" smtClean="0">
              <a:solidFill>
                <a:schemeClr val="tx1"/>
              </a:solidFill>
            </a:endParaRPr>
          </a:p>
          <a:p>
            <a:endParaRPr kumimoji="1" lang="sk-SK" sz="2000" b="0" dirty="0" smtClean="0">
              <a:solidFill>
                <a:schemeClr val="tx1"/>
              </a:solidFill>
            </a:endParaRPr>
          </a:p>
          <a:p>
            <a:endParaRPr kumimoji="1" lang="sk-SK" sz="2000" b="0" dirty="0" smtClean="0">
              <a:solidFill>
                <a:schemeClr val="tx1"/>
              </a:solidFill>
            </a:endParaRPr>
          </a:p>
          <a:p>
            <a:endParaRPr kumimoji="1" lang="en-US" sz="2000" b="0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kumimoji="1" lang="en-US" dirty="0" smtClean="0"/>
          </a:p>
          <a:p>
            <a:pPr eaLnBrk="0" hangingPunct="0"/>
            <a:endParaRPr kumimoji="1"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dĺžnik 3"/>
          <p:cNvSpPr>
            <a:spLocks noChangeArrowheads="1"/>
          </p:cNvSpPr>
          <p:nvPr/>
        </p:nvSpPr>
        <p:spPr bwMode="auto">
          <a:xfrm>
            <a:off x="3646443" y="980728"/>
            <a:ext cx="20056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k-SK" altLang="sk-SK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Ďakujem</a:t>
            </a:r>
            <a:endParaRPr lang="en-US" altLang="sk-SK" sz="36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3" name="Obrázok 2" descr="IMG_9287.JPG"/>
          <p:cNvPicPr>
            <a:picLocks noChangeAspect="1"/>
          </p:cNvPicPr>
          <p:nvPr/>
        </p:nvPicPr>
        <p:blipFill>
          <a:blip r:embed="rId2" cstate="print"/>
          <a:srcRect t="34642"/>
          <a:stretch>
            <a:fillRect/>
          </a:stretch>
        </p:blipFill>
        <p:spPr>
          <a:xfrm>
            <a:off x="0" y="2492896"/>
            <a:ext cx="9144000" cy="3983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 t="3186" r="19044" b="33102"/>
          <a:stretch>
            <a:fillRect/>
          </a:stretch>
        </p:blipFill>
        <p:spPr bwMode="auto">
          <a:xfrm>
            <a:off x="1835696" y="5157192"/>
            <a:ext cx="633670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 t="11388"/>
          <a:stretch>
            <a:fillRect/>
          </a:stretch>
        </p:blipFill>
        <p:spPr bwMode="auto">
          <a:xfrm>
            <a:off x="1700984" y="44624"/>
            <a:ext cx="697547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8192" y="2564904"/>
            <a:ext cx="6948264" cy="235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ĺžnik 7"/>
          <p:cNvSpPr/>
          <p:nvPr/>
        </p:nvSpPr>
        <p:spPr>
          <a:xfrm>
            <a:off x="-36512" y="332656"/>
            <a:ext cx="18389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/>
              <a:t>(2.630 - IF2016)</a:t>
            </a:r>
          </a:p>
          <a:p>
            <a:r>
              <a:rPr lang="sk-SK" b="1" dirty="0" smtClean="0"/>
              <a:t>           Q1</a:t>
            </a:r>
            <a:endParaRPr lang="en-GB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 l="87396" t="3186" b="33102"/>
          <a:stretch>
            <a:fillRect/>
          </a:stretch>
        </p:blipFill>
        <p:spPr bwMode="auto">
          <a:xfrm>
            <a:off x="8121932" y="5229200"/>
            <a:ext cx="98657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ĺžnik 9"/>
          <p:cNvSpPr/>
          <p:nvPr/>
        </p:nvSpPr>
        <p:spPr>
          <a:xfrm>
            <a:off x="-36512" y="2782669"/>
            <a:ext cx="18389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/>
              <a:t>(2.630 - IF2016)</a:t>
            </a:r>
          </a:p>
          <a:p>
            <a:r>
              <a:rPr lang="sk-SK" b="1" dirty="0" smtClean="0"/>
              <a:t>           Q1</a:t>
            </a:r>
            <a:endParaRPr lang="en-GB" dirty="0"/>
          </a:p>
        </p:txBody>
      </p:sp>
      <p:sp>
        <p:nvSpPr>
          <p:cNvPr id="11" name="Obdĺžnik 10"/>
          <p:cNvSpPr/>
          <p:nvPr/>
        </p:nvSpPr>
        <p:spPr>
          <a:xfrm>
            <a:off x="-36512" y="5446965"/>
            <a:ext cx="18389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/>
              <a:t>(2.965 - IF2016)</a:t>
            </a:r>
          </a:p>
          <a:p>
            <a:r>
              <a:rPr lang="sk-SK" b="1" dirty="0" smtClean="0"/>
              <a:t>           Q1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BlokTextu 3"/>
          <p:cNvSpPr txBox="1">
            <a:spLocks noChangeArrowheads="1"/>
          </p:cNvSpPr>
          <p:nvPr/>
        </p:nvSpPr>
        <p:spPr bwMode="auto">
          <a:xfrm>
            <a:off x="179388" y="87313"/>
            <a:ext cx="88661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k-SK" altLang="sk-SK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Magnetická kvapalina na báze transformátorového oleja</a:t>
            </a:r>
            <a:endParaRPr lang="en-GB" altLang="sk-SK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BlokTextu 4"/>
          <p:cNvSpPr txBox="1">
            <a:spLocks noChangeArrowheads="1"/>
          </p:cNvSpPr>
          <p:nvPr/>
        </p:nvSpPr>
        <p:spPr bwMode="auto">
          <a:xfrm>
            <a:off x="3131840" y="3573016"/>
            <a:ext cx="534473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sk-SK" altLang="sk-SK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Zlepšené chladiace a izolačné vlastnosti</a:t>
            </a:r>
          </a:p>
          <a:p>
            <a:pPr algn="ctr" eaLnBrk="1" hangingPunct="1">
              <a:buFontTx/>
              <a:buChar char="-"/>
            </a:pPr>
            <a:r>
              <a:rPr lang="sk-SK" altLang="sk-SK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Tepelná vodivosť </a:t>
            </a:r>
          </a:p>
          <a:p>
            <a:pPr algn="ctr" eaLnBrk="1" hangingPunct="1">
              <a:buFontTx/>
              <a:buChar char="-"/>
            </a:pPr>
            <a:r>
              <a:rPr lang="sk-SK" altLang="sk-SK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altLang="sk-SK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Termomagnetické</a:t>
            </a:r>
            <a:r>
              <a:rPr lang="sk-SK" altLang="sk-SK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prúdenie</a:t>
            </a:r>
          </a:p>
          <a:p>
            <a:pPr algn="ctr" eaLnBrk="1" hangingPunct="1">
              <a:buFontTx/>
              <a:buChar char="-"/>
            </a:pPr>
            <a:r>
              <a:rPr lang="sk-SK" altLang="sk-SK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altLang="sk-SK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Eektrická</a:t>
            </a:r>
            <a:r>
              <a:rPr lang="sk-SK" altLang="sk-SK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pevnosť</a:t>
            </a:r>
            <a:endParaRPr lang="en-GB" altLang="sk-SK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Obrázok 12" descr="olej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075" b="11751"/>
          <a:stretch>
            <a:fillRect/>
          </a:stretch>
        </p:blipFill>
        <p:spPr bwMode="auto">
          <a:xfrm>
            <a:off x="539750" y="1293813"/>
            <a:ext cx="107950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Obrázok 31" descr="imag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365625"/>
            <a:ext cx="208915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Šípka dolu 7"/>
          <p:cNvSpPr/>
          <p:nvPr/>
        </p:nvSpPr>
        <p:spPr>
          <a:xfrm>
            <a:off x="900113" y="3141663"/>
            <a:ext cx="287337" cy="93503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103" name="BlokTextu 9"/>
          <p:cNvSpPr txBox="1">
            <a:spLocks noChangeArrowheads="1"/>
          </p:cNvSpPr>
          <p:nvPr/>
        </p:nvSpPr>
        <p:spPr bwMode="auto">
          <a:xfrm>
            <a:off x="2051050" y="1125538"/>
            <a:ext cx="663575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k-SK" altLang="sk-SK" sz="6600" b="1" dirty="0">
                <a:latin typeface="Times New Roman" pitchFamily="18" charset="0"/>
                <a:cs typeface="Times New Roman" pitchFamily="18" charset="0"/>
              </a:rPr>
              <a:t>+</a:t>
            </a:r>
            <a:endParaRPr lang="en-GB" altLang="sk-SK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908050"/>
            <a:ext cx="1728787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 Box 17"/>
          <p:cNvSpPr txBox="1">
            <a:spLocks noChangeArrowheads="1"/>
          </p:cNvSpPr>
          <p:nvPr/>
        </p:nvSpPr>
        <p:spPr bwMode="auto">
          <a:xfrm>
            <a:off x="3348038" y="2674938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400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ru-RU" sz="140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sk-SK" altLang="ru-RU" sz="140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ru-RU" sz="1400">
                <a:latin typeface="Times New Roman" pitchFamily="18" charset="0"/>
                <a:cs typeface="Times New Roman" pitchFamily="18" charset="0"/>
              </a:rPr>
              <a:t>-20 nm</a:t>
            </a:r>
          </a:p>
        </p:txBody>
      </p:sp>
      <p:sp>
        <p:nvSpPr>
          <p:cNvPr id="4106" name="Freeform 14"/>
          <p:cNvSpPr>
            <a:spLocks/>
          </p:cNvSpPr>
          <p:nvPr/>
        </p:nvSpPr>
        <p:spPr bwMode="auto">
          <a:xfrm>
            <a:off x="3348038" y="1628775"/>
            <a:ext cx="1587" cy="1549400"/>
          </a:xfrm>
          <a:custGeom>
            <a:avLst/>
            <a:gdLst>
              <a:gd name="T0" fmla="*/ 0 w 1"/>
              <a:gd name="T1" fmla="*/ 0 h 976"/>
              <a:gd name="T2" fmla="*/ 0 w 1"/>
              <a:gd name="T3" fmla="*/ 2147483647 h 976"/>
              <a:gd name="T4" fmla="*/ 0 60000 65536"/>
              <a:gd name="T5" fmla="*/ 0 60000 65536"/>
              <a:gd name="T6" fmla="*/ 0 w 1"/>
              <a:gd name="T7" fmla="*/ 0 h 976"/>
              <a:gd name="T8" fmla="*/ 1 w 1"/>
              <a:gd name="T9" fmla="*/ 976 h 97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976">
                <a:moveTo>
                  <a:pt x="0" y="0"/>
                </a:moveTo>
                <a:lnTo>
                  <a:pt x="0" y="97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107" name="Freeform 15"/>
          <p:cNvSpPr>
            <a:spLocks/>
          </p:cNvSpPr>
          <p:nvPr/>
        </p:nvSpPr>
        <p:spPr bwMode="auto">
          <a:xfrm>
            <a:off x="4414838" y="1628775"/>
            <a:ext cx="1587" cy="1511300"/>
          </a:xfrm>
          <a:custGeom>
            <a:avLst/>
            <a:gdLst>
              <a:gd name="T0" fmla="*/ 0 w 1"/>
              <a:gd name="T1" fmla="*/ 0 h 952"/>
              <a:gd name="T2" fmla="*/ 0 w 1"/>
              <a:gd name="T3" fmla="*/ 2147483647 h 952"/>
              <a:gd name="T4" fmla="*/ 0 60000 65536"/>
              <a:gd name="T5" fmla="*/ 0 60000 65536"/>
              <a:gd name="T6" fmla="*/ 0 w 1"/>
              <a:gd name="T7" fmla="*/ 0 h 952"/>
              <a:gd name="T8" fmla="*/ 1 w 1"/>
              <a:gd name="T9" fmla="*/ 952 h 9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952">
                <a:moveTo>
                  <a:pt x="0" y="0"/>
                </a:moveTo>
                <a:lnTo>
                  <a:pt x="0" y="95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108" name="Line 16"/>
          <p:cNvSpPr>
            <a:spLocks noChangeShapeType="1"/>
          </p:cNvSpPr>
          <p:nvPr/>
        </p:nvSpPr>
        <p:spPr bwMode="auto">
          <a:xfrm>
            <a:off x="3348038" y="2970213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lg"/>
            <a:tailEnd type="triangle" w="sm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4109" name="Obrázok 15" descr="in bottl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105251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Šípka doprava 16"/>
          <p:cNvSpPr/>
          <p:nvPr/>
        </p:nvSpPr>
        <p:spPr>
          <a:xfrm>
            <a:off x="5148263" y="1557338"/>
            <a:ext cx="1008062" cy="4318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114" name="Obrázok 7" descr="otaznik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661025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BlokTextu 9"/>
          <p:cNvSpPr txBox="1">
            <a:spLocks noChangeArrowheads="1"/>
          </p:cNvSpPr>
          <p:nvPr/>
        </p:nvSpPr>
        <p:spPr bwMode="auto">
          <a:xfrm>
            <a:off x="6294438" y="5876925"/>
            <a:ext cx="1658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k-SK" altLang="sk-SK" sz="2400" b="1" dirty="0">
                <a:latin typeface="Times New Roman" pitchFamily="18" charset="0"/>
                <a:cs typeface="Times New Roman" pitchFamily="18" charset="0"/>
              </a:rPr>
              <a:t>Vysvetlenie</a:t>
            </a:r>
            <a:endParaRPr lang="en-GB" altLang="sk-SK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16" name="Obrázok 13" descr="OK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803900"/>
            <a:ext cx="64928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7" name="BlokTextu 10"/>
          <p:cNvSpPr txBox="1">
            <a:spLocks noChangeArrowheads="1"/>
          </p:cNvSpPr>
          <p:nvPr/>
        </p:nvSpPr>
        <p:spPr bwMode="auto">
          <a:xfrm>
            <a:off x="3059113" y="5876925"/>
            <a:ext cx="1739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k-SK" altLang="sk-SK" sz="2400" b="1">
                <a:latin typeface="Times New Roman" pitchFamily="18" charset="0"/>
                <a:cs typeface="Times New Roman" pitchFamily="18" charset="0"/>
              </a:rPr>
              <a:t>Experiment</a:t>
            </a:r>
            <a:endParaRPr lang="en-GB" altLang="sk-SK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Šípka dolu 24"/>
          <p:cNvSpPr/>
          <p:nvPr/>
        </p:nvSpPr>
        <p:spPr>
          <a:xfrm>
            <a:off x="5580112" y="5013176"/>
            <a:ext cx="504056" cy="576064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sk-SK">
              <a:latin typeface="Calibri" pitchFamily="34" charset="0"/>
            </a:endParaRPr>
          </a:p>
        </p:txBody>
      </p:sp>
      <p:pic>
        <p:nvPicPr>
          <p:cNvPr id="2051" name="Picture 3" descr="I:\My work\Konferencie\2016\ICMF\Fig. 2.tif"/>
          <p:cNvPicPr>
            <a:picLocks noChangeAspect="1" noChangeArrowheads="1"/>
          </p:cNvPicPr>
          <p:nvPr/>
        </p:nvPicPr>
        <p:blipFill>
          <a:blip r:embed="rId2" cstate="print"/>
          <a:srcRect b="53968"/>
          <a:stretch>
            <a:fillRect/>
          </a:stretch>
        </p:blipFill>
        <p:spPr bwMode="auto">
          <a:xfrm>
            <a:off x="35496" y="1412776"/>
            <a:ext cx="3853753" cy="2088232"/>
          </a:xfrm>
          <a:prstGeom prst="rect">
            <a:avLst/>
          </a:prstGeom>
          <a:noFill/>
        </p:spPr>
      </p:pic>
      <p:pic>
        <p:nvPicPr>
          <p:cNvPr id="11" name="Obrázok 9" descr="in situ SAN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548680"/>
            <a:ext cx="380544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BlokTextu 3"/>
          <p:cNvSpPr txBox="1">
            <a:spLocks noChangeArrowheads="1"/>
          </p:cNvSpPr>
          <p:nvPr/>
        </p:nvSpPr>
        <p:spPr bwMode="auto">
          <a:xfrm>
            <a:off x="54084" y="-27384"/>
            <a:ext cx="3797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sk-SK" altLang="sk-SK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Štruktúra a viskozita</a:t>
            </a:r>
            <a:endParaRPr lang="en-US" altLang="sk-SK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35496" y="620688"/>
            <a:ext cx="4121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Makroskopické zmeny štruktúry MK</a:t>
            </a:r>
          </a:p>
          <a:p>
            <a:pPr algn="ctr"/>
            <a:r>
              <a:rPr lang="sk-SK" b="1" dirty="0" smtClean="0"/>
              <a:t>(optické pozorovanie)</a:t>
            </a:r>
            <a:endParaRPr lang="en-GB" b="1" dirty="0"/>
          </a:p>
        </p:txBody>
      </p:sp>
      <p:sp>
        <p:nvSpPr>
          <p:cNvPr id="14" name="BlokTextu 13"/>
          <p:cNvSpPr txBox="1"/>
          <p:nvPr/>
        </p:nvSpPr>
        <p:spPr>
          <a:xfrm>
            <a:off x="4760966" y="44624"/>
            <a:ext cx="4275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Štruktúrne zmeny MK na </a:t>
            </a:r>
            <a:r>
              <a:rPr lang="sk-SK" b="1" dirty="0" err="1" smtClean="0"/>
              <a:t>nano</a:t>
            </a:r>
            <a:r>
              <a:rPr lang="sk-SK" b="1" dirty="0" smtClean="0"/>
              <a:t> úrovni</a:t>
            </a:r>
          </a:p>
          <a:p>
            <a:pPr algn="ctr"/>
            <a:r>
              <a:rPr lang="sk-SK" b="1" dirty="0" smtClean="0"/>
              <a:t>(</a:t>
            </a:r>
            <a:r>
              <a:rPr lang="sk-SK" b="1" i="1" dirty="0" smtClean="0"/>
              <a:t>in situ</a:t>
            </a:r>
            <a:r>
              <a:rPr lang="sk-SK" b="1" dirty="0" smtClean="0"/>
              <a:t> SANS)</a:t>
            </a:r>
            <a:endParaRPr lang="en-GB" b="1" dirty="0"/>
          </a:p>
        </p:txBody>
      </p:sp>
      <p:pic>
        <p:nvPicPr>
          <p:cNvPr id="2052" name="Picture 4" descr="I:\My work\Konferencie\2016\ICMF\Fig. 3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5964" y="3429000"/>
            <a:ext cx="4774628" cy="3370039"/>
          </a:xfrm>
          <a:prstGeom prst="rect">
            <a:avLst/>
          </a:prstGeom>
          <a:noFill/>
        </p:spPr>
      </p:pic>
      <p:pic>
        <p:nvPicPr>
          <p:cNvPr id="16" name="Picture 3" descr="I:\My work\Konferencie\2016\ICMF\Fig. 2.tif"/>
          <p:cNvPicPr>
            <a:picLocks noChangeAspect="1" noChangeArrowheads="1"/>
          </p:cNvPicPr>
          <p:nvPr/>
        </p:nvPicPr>
        <p:blipFill>
          <a:blip r:embed="rId2" cstate="print"/>
          <a:srcRect t="52985" b="8920"/>
          <a:stretch>
            <a:fillRect/>
          </a:stretch>
        </p:blipFill>
        <p:spPr bwMode="auto">
          <a:xfrm>
            <a:off x="179512" y="4365104"/>
            <a:ext cx="3853753" cy="1728192"/>
          </a:xfrm>
          <a:prstGeom prst="rect">
            <a:avLst/>
          </a:prstGeom>
          <a:noFill/>
        </p:spPr>
      </p:pic>
      <p:sp>
        <p:nvSpPr>
          <p:cNvPr id="18" name="BlokTextu 17"/>
          <p:cNvSpPr txBox="1"/>
          <p:nvPr/>
        </p:nvSpPr>
        <p:spPr>
          <a:xfrm>
            <a:off x="539552" y="3717032"/>
            <a:ext cx="3070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MK v kyvete s elektródami</a:t>
            </a:r>
            <a:endParaRPr lang="en-GB" b="1" dirty="0"/>
          </a:p>
        </p:txBody>
      </p:sp>
      <p:sp>
        <p:nvSpPr>
          <p:cNvPr id="21" name="BlokTextu 20"/>
          <p:cNvSpPr txBox="1"/>
          <p:nvPr/>
        </p:nvSpPr>
        <p:spPr>
          <a:xfrm>
            <a:off x="170611" y="6444044"/>
            <a:ext cx="3903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Kvapka MK na podložnom sklíčku</a:t>
            </a:r>
            <a:endParaRPr lang="en-GB" b="1" dirty="0"/>
          </a:p>
        </p:txBody>
      </p:sp>
      <p:sp>
        <p:nvSpPr>
          <p:cNvPr id="12" name="BlokTextu 11"/>
          <p:cNvSpPr txBox="1"/>
          <p:nvPr/>
        </p:nvSpPr>
        <p:spPr>
          <a:xfrm>
            <a:off x="569628" y="3429000"/>
            <a:ext cx="1018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0 </a:t>
            </a:r>
            <a:r>
              <a:rPr lang="sk-SK" dirty="0" err="1" smtClean="0"/>
              <a:t>kV</a:t>
            </a:r>
            <a:r>
              <a:rPr lang="sk-SK" dirty="0" smtClean="0"/>
              <a:t>/cm</a:t>
            </a:r>
            <a:endParaRPr lang="en-GB" dirty="0"/>
          </a:p>
        </p:txBody>
      </p:sp>
      <p:sp>
        <p:nvSpPr>
          <p:cNvPr id="15" name="BlokTextu 14"/>
          <p:cNvSpPr txBox="1"/>
          <p:nvPr/>
        </p:nvSpPr>
        <p:spPr>
          <a:xfrm>
            <a:off x="2299561" y="3429000"/>
            <a:ext cx="1018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5 </a:t>
            </a:r>
            <a:r>
              <a:rPr lang="sk-SK" dirty="0" err="1" smtClean="0"/>
              <a:t>kV</a:t>
            </a:r>
            <a:r>
              <a:rPr lang="sk-SK" dirty="0" smtClean="0"/>
              <a:t>/cm</a:t>
            </a:r>
            <a:endParaRPr lang="en-GB" dirty="0"/>
          </a:p>
        </p:txBody>
      </p:sp>
      <p:sp>
        <p:nvSpPr>
          <p:cNvPr id="17" name="BlokTextu 16"/>
          <p:cNvSpPr txBox="1"/>
          <p:nvPr/>
        </p:nvSpPr>
        <p:spPr>
          <a:xfrm>
            <a:off x="569628" y="6084004"/>
            <a:ext cx="1018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0 </a:t>
            </a:r>
            <a:r>
              <a:rPr lang="sk-SK" dirty="0" err="1" smtClean="0"/>
              <a:t>kV</a:t>
            </a:r>
            <a:r>
              <a:rPr lang="sk-SK" dirty="0" smtClean="0"/>
              <a:t>/cm</a:t>
            </a:r>
            <a:endParaRPr lang="en-GB" dirty="0"/>
          </a:p>
        </p:txBody>
      </p:sp>
      <p:sp>
        <p:nvSpPr>
          <p:cNvPr id="20" name="BlokTextu 19"/>
          <p:cNvSpPr txBox="1"/>
          <p:nvPr/>
        </p:nvSpPr>
        <p:spPr>
          <a:xfrm>
            <a:off x="2523473" y="6084004"/>
            <a:ext cx="1146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20 </a:t>
            </a:r>
            <a:r>
              <a:rPr lang="sk-SK" dirty="0" err="1" smtClean="0"/>
              <a:t>kV</a:t>
            </a:r>
            <a:r>
              <a:rPr lang="sk-SK" dirty="0" smtClean="0"/>
              <a:t>/cm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Fig. 4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9484" y="332656"/>
            <a:ext cx="4737012" cy="3528392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221088"/>
            <a:ext cx="2244235" cy="1645772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56" t="14138" r="17078" b="7423"/>
          <a:stretch/>
        </p:blipFill>
        <p:spPr>
          <a:xfrm>
            <a:off x="2993132" y="4768406"/>
            <a:ext cx="1938908" cy="1828946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9396" y="4365104"/>
            <a:ext cx="3667100" cy="1205483"/>
          </a:xfrm>
          <a:prstGeom prst="rect">
            <a:avLst/>
          </a:prstGeom>
        </p:spPr>
      </p:pic>
      <p:sp>
        <p:nvSpPr>
          <p:cNvPr id="13" name="BlokTextu 12"/>
          <p:cNvSpPr txBox="1"/>
          <p:nvPr/>
        </p:nvSpPr>
        <p:spPr>
          <a:xfrm>
            <a:off x="5591575" y="5805264"/>
            <a:ext cx="3300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/>
              <a:t>Ele</a:t>
            </a:r>
            <a:r>
              <a:rPr lang="sk-SK" b="1" dirty="0" err="1" smtClean="0"/>
              <a:t>ktroreologická</a:t>
            </a:r>
            <a:r>
              <a:rPr lang="sk-SK" b="1" dirty="0" smtClean="0"/>
              <a:t> kvapalina </a:t>
            </a:r>
          </a:p>
          <a:p>
            <a:pPr algn="ctr"/>
            <a:r>
              <a:rPr lang="sk-SK" b="1" dirty="0" smtClean="0"/>
              <a:t>pri šmykovom zaťažení </a:t>
            </a:r>
            <a:endParaRPr lang="en-US" b="1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10" y="836712"/>
            <a:ext cx="2112826" cy="2636912"/>
          </a:xfrm>
          <a:prstGeom prst="rect">
            <a:avLst/>
          </a:prstGeom>
        </p:spPr>
      </p:pic>
      <p:sp>
        <p:nvSpPr>
          <p:cNvPr id="14" name="BlokTextu 13"/>
          <p:cNvSpPr txBox="1"/>
          <p:nvPr/>
        </p:nvSpPr>
        <p:spPr>
          <a:xfrm>
            <a:off x="35496" y="3356992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Anton </a:t>
            </a:r>
            <a:r>
              <a:rPr lang="en-US" b="1" dirty="0" err="1" smtClean="0"/>
              <a:t>Paar</a:t>
            </a:r>
            <a:r>
              <a:rPr lang="en-US" b="1" dirty="0" smtClean="0"/>
              <a:t> </a:t>
            </a:r>
            <a:r>
              <a:rPr lang="en-US" b="1" dirty="0" err="1" smtClean="0"/>
              <a:t>reometer</a:t>
            </a:r>
            <a:endParaRPr lang="en-US" b="1" dirty="0"/>
          </a:p>
        </p:txBody>
      </p:sp>
      <p:sp>
        <p:nvSpPr>
          <p:cNvPr id="9" name="Obdĺžnik 8"/>
          <p:cNvSpPr/>
          <p:nvPr/>
        </p:nvSpPr>
        <p:spPr>
          <a:xfrm>
            <a:off x="107504" y="5949280"/>
            <a:ext cx="2262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Electro</a:t>
            </a:r>
            <a:r>
              <a:rPr lang="sk-SK" b="1" dirty="0" smtClean="0"/>
              <a:t>-</a:t>
            </a:r>
            <a:r>
              <a:rPr lang="en-US" b="1" dirty="0" err="1" smtClean="0"/>
              <a:t>reologic</a:t>
            </a:r>
            <a:r>
              <a:rPr lang="sk-SK" b="1" dirty="0" smtClean="0"/>
              <a:t>ká </a:t>
            </a:r>
          </a:p>
          <a:p>
            <a:pPr algn="ctr"/>
            <a:r>
              <a:rPr lang="sk-SK" b="1" dirty="0" smtClean="0"/>
              <a:t>komôrka</a:t>
            </a:r>
            <a:endParaRPr lang="en-US" b="1" dirty="0"/>
          </a:p>
        </p:txBody>
      </p:sp>
      <p:pic>
        <p:nvPicPr>
          <p:cNvPr id="27" name="Obrázok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836712"/>
            <a:ext cx="2090755" cy="2145615"/>
          </a:xfrm>
          <a:prstGeom prst="rect">
            <a:avLst/>
          </a:prstGeom>
        </p:spPr>
      </p:pic>
      <p:sp>
        <p:nvSpPr>
          <p:cNvPr id="15" name="BlokTextu 3"/>
          <p:cNvSpPr txBox="1">
            <a:spLocks noChangeArrowheads="1"/>
          </p:cNvSpPr>
          <p:nvPr/>
        </p:nvSpPr>
        <p:spPr bwMode="auto">
          <a:xfrm>
            <a:off x="54084" y="-27384"/>
            <a:ext cx="3797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sk-SK" altLang="sk-SK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Štruktúra a viskozita</a:t>
            </a:r>
            <a:endParaRPr lang="en-US" altLang="sk-SK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dĺžnik 15"/>
          <p:cNvSpPr/>
          <p:nvPr/>
        </p:nvSpPr>
        <p:spPr>
          <a:xfrm>
            <a:off x="5202168" y="-27384"/>
            <a:ext cx="3258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/>
              <a:t>Viskozita </a:t>
            </a:r>
            <a:r>
              <a:rPr lang="sk-SK" b="1" dirty="0" err="1" smtClean="0"/>
              <a:t>vs</a:t>
            </a:r>
            <a:r>
              <a:rPr lang="sk-SK" b="1" dirty="0" smtClean="0"/>
              <a:t>. Elektrické pole</a:t>
            </a:r>
            <a:endParaRPr lang="en-US" b="1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64706" y="3779643"/>
            <a:ext cx="2583358" cy="80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>
            <a:spLocks noChangeArrowheads="1"/>
          </p:cNvSpPr>
          <p:nvPr/>
        </p:nvSpPr>
        <p:spPr bwMode="auto">
          <a:xfrm>
            <a:off x="111793" y="-27384"/>
            <a:ext cx="36824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sk-SK" altLang="sk-SK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Elektrická vodivosť </a:t>
            </a:r>
            <a:endParaRPr lang="en-US" altLang="sk-SK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I:\My work\Konferencie\2017\MISM_2017_Moskva\clanok\Submission_JMMM_MISM\Resubmission\Fig. 1 mean 45.3 kA_m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548680"/>
            <a:ext cx="3312369" cy="5590585"/>
          </a:xfrm>
          <a:prstGeom prst="rect">
            <a:avLst/>
          </a:prstGeom>
          <a:noFill/>
        </p:spPr>
      </p:pic>
      <p:pic>
        <p:nvPicPr>
          <p:cNvPr id="3075" name="Picture 3" descr="I:\My work\Konferencie\2017\MISM_2017_Moskva\clanok\Submission_JMMM_MISM\Resubmission\Fig. 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4467" y="476672"/>
            <a:ext cx="4974037" cy="3312368"/>
          </a:xfrm>
          <a:prstGeom prst="rect">
            <a:avLst/>
          </a:prstGeom>
          <a:noFill/>
        </p:spPr>
      </p:pic>
      <p:pic>
        <p:nvPicPr>
          <p:cNvPr id="3076" name="Picture 4" descr="I:\My work\Konferencie\2017\MISM_2017_Moskva\clanok\Submission_JMMM_MISM\Resubmission\Fig. 3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0990" y="3933056"/>
            <a:ext cx="3915506" cy="2448272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107504" y="6239053"/>
            <a:ext cx="3478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Schéma experimentu </a:t>
            </a:r>
          </a:p>
          <a:p>
            <a:pPr algn="ctr"/>
            <a:r>
              <a:rPr lang="sk-SK" b="1" dirty="0" smtClean="0"/>
              <a:t>a rozloženie elektrického poľa</a:t>
            </a:r>
            <a:endParaRPr lang="en-GB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5604449" y="107340"/>
            <a:ext cx="2351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I – V charakteristiky</a:t>
            </a:r>
            <a:endParaRPr lang="en-GB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5563816" y="6444044"/>
            <a:ext cx="3616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El. vodivosť v </a:t>
            </a:r>
            <a:r>
              <a:rPr lang="sk-SK" b="1" dirty="0" err="1" smtClean="0"/>
              <a:t>Ohmickej</a:t>
            </a:r>
            <a:r>
              <a:rPr lang="sk-SK" b="1" dirty="0" smtClean="0"/>
              <a:t> oblasti</a:t>
            </a:r>
            <a:endParaRPr lang="en-GB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0807" y="4600162"/>
            <a:ext cx="1635249" cy="84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>
            <a:spLocks noChangeArrowheads="1"/>
          </p:cNvSpPr>
          <p:nvPr/>
        </p:nvSpPr>
        <p:spPr bwMode="auto">
          <a:xfrm>
            <a:off x="5220072" y="0"/>
            <a:ext cx="36824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sk-SK" altLang="sk-SK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Elektrická vodivosť </a:t>
            </a:r>
            <a:endParaRPr lang="en-US" altLang="sk-SK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I:\My work\Konferencie\2017\MISM_2017_Moskva\clanok\Submission_JMMM_MISM\Resubmission\Fig. 4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8024" cy="3188497"/>
          </a:xfrm>
          <a:prstGeom prst="rect">
            <a:avLst/>
          </a:prstGeom>
          <a:noFill/>
        </p:spPr>
      </p:pic>
      <p:pic>
        <p:nvPicPr>
          <p:cNvPr id="4099" name="Picture 3" descr="I:\My work\Konferencie\2017\MISM_2017_Moskva\clanok\Submission_JMMM_MISM\Resubmission\Fig. 5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046123"/>
            <a:ext cx="5724128" cy="3811877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5220072" y="1004535"/>
            <a:ext cx="33671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&lt; 100 V migrácia náboja</a:t>
            </a:r>
          </a:p>
          <a:p>
            <a:pPr algn="ctr"/>
            <a:r>
              <a:rPr lang="sk-SK" b="1" dirty="0" smtClean="0"/>
              <a:t>&gt; 100 V </a:t>
            </a:r>
            <a:r>
              <a:rPr lang="sk-SK" b="1" dirty="0" err="1" smtClean="0"/>
              <a:t>pseudokapacitný</a:t>
            </a:r>
            <a:r>
              <a:rPr lang="sk-SK" b="1" dirty="0" smtClean="0"/>
              <a:t> jav,</a:t>
            </a:r>
          </a:p>
          <a:p>
            <a:pPr algn="ctr"/>
            <a:r>
              <a:rPr lang="sk-SK" b="1" dirty="0" smtClean="0"/>
              <a:t>blokácia elektród</a:t>
            </a:r>
            <a:endParaRPr lang="en-GB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341676" y="4726885"/>
            <a:ext cx="3042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Vplyv magnetického poľa </a:t>
            </a:r>
          </a:p>
          <a:p>
            <a:pPr algn="ctr"/>
            <a:r>
              <a:rPr lang="sk-SK" b="1" dirty="0" smtClean="0"/>
              <a:t>na I-V charakteristiku.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1amwa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24744"/>
            <a:ext cx="310872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 descr="P2280037.JPG"/>
          <p:cNvPicPr>
            <a:picLocks noChangeAspect="1"/>
          </p:cNvPicPr>
          <p:nvPr/>
        </p:nvPicPr>
        <p:blipFill rotWithShape="1">
          <a:blip r:embed="rId3" cstate="print"/>
          <a:srcRect l="3030" t="6061" r="7555" b="40979"/>
          <a:stretch/>
        </p:blipFill>
        <p:spPr bwMode="auto">
          <a:xfrm>
            <a:off x="4638885" y="4365104"/>
            <a:ext cx="3749539" cy="170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ok 8" descr="P3270002.JPG"/>
          <p:cNvPicPr>
            <a:picLocks noChangeAspect="1"/>
          </p:cNvPicPr>
          <p:nvPr/>
        </p:nvPicPr>
        <p:blipFill>
          <a:blip r:embed="rId4" cstate="print"/>
          <a:srcRect l="35039" t="27950" r="24013" b="24800"/>
          <a:stretch>
            <a:fillRect/>
          </a:stretch>
        </p:blipFill>
        <p:spPr bwMode="auto">
          <a:xfrm>
            <a:off x="6876256" y="1340768"/>
            <a:ext cx="2019727" cy="174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PC\Desktop\IMG_20170807_09102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63" t="23361" r="10378" b="19514"/>
          <a:stretch/>
        </p:blipFill>
        <p:spPr bwMode="auto">
          <a:xfrm>
            <a:off x="3658209" y="1412776"/>
            <a:ext cx="264225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3609264" y="3059668"/>
            <a:ext cx="276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ITO kondenzátor (50 </a:t>
            </a:r>
            <a:r>
              <a:rPr lang="el-GR" dirty="0" smtClean="0"/>
              <a:t>μ</a:t>
            </a:r>
            <a:r>
              <a:rPr lang="sk-SK" dirty="0" smtClean="0"/>
              <a:t>m)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6735866" y="3068960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Držiak kondenzátora</a:t>
            </a:r>
            <a:endParaRPr lang="en-US" dirty="0"/>
          </a:p>
        </p:txBody>
      </p:sp>
      <p:sp>
        <p:nvSpPr>
          <p:cNvPr id="15" name="BlokTextu 14"/>
          <p:cNvSpPr txBox="1"/>
          <p:nvPr/>
        </p:nvSpPr>
        <p:spPr>
          <a:xfrm>
            <a:off x="821338" y="6228020"/>
            <a:ext cx="2454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Kondenzátor medzi </a:t>
            </a:r>
          </a:p>
          <a:p>
            <a:pPr algn="ctr"/>
            <a:r>
              <a:rPr lang="sk-SK" dirty="0" smtClean="0"/>
              <a:t>polovými nadstavcami</a:t>
            </a:r>
            <a:endParaRPr lang="en-US" dirty="0"/>
          </a:p>
        </p:txBody>
      </p:sp>
      <p:sp>
        <p:nvSpPr>
          <p:cNvPr id="16" name="BlokTextu 15"/>
          <p:cNvSpPr txBox="1"/>
          <p:nvPr/>
        </p:nvSpPr>
        <p:spPr>
          <a:xfrm>
            <a:off x="5868144" y="6237312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LCR meter</a:t>
            </a:r>
            <a:endParaRPr lang="en-US" dirty="0"/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964" y="4293096"/>
            <a:ext cx="2579900" cy="1934925"/>
          </a:xfrm>
          <a:prstGeom prst="rect">
            <a:avLst/>
          </a:prstGeom>
        </p:spPr>
      </p:pic>
      <p:sp>
        <p:nvSpPr>
          <p:cNvPr id="19" name="BlokTextu 18"/>
          <p:cNvSpPr txBox="1">
            <a:spLocks noChangeArrowheads="1"/>
          </p:cNvSpPr>
          <p:nvPr/>
        </p:nvSpPr>
        <p:spPr bwMode="auto">
          <a:xfrm>
            <a:off x="1550196" y="44624"/>
            <a:ext cx="602985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sk-SK" altLang="sk-SK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Tenká vrstva: </a:t>
            </a:r>
            <a:r>
              <a:rPr lang="sk-SK" altLang="sk-SK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pri-elektródový</a:t>
            </a:r>
            <a:r>
              <a:rPr lang="sk-SK" altLang="sk-SK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jav a </a:t>
            </a:r>
          </a:p>
          <a:p>
            <a:pPr algn="ctr" eaLnBrk="1" hangingPunct="1"/>
            <a:r>
              <a:rPr lang="sk-SK" altLang="sk-SK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magneto-dielektrická</a:t>
            </a:r>
            <a:r>
              <a:rPr lang="sk-SK" altLang="sk-SK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altLang="sk-SK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anizotropia</a:t>
            </a:r>
            <a:endParaRPr lang="en-US" altLang="sk-SK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183" y="908720"/>
            <a:ext cx="4464313" cy="5256584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3" y="764704"/>
            <a:ext cx="4078029" cy="2736304"/>
          </a:xfrm>
          <a:prstGeom prst="rect">
            <a:avLst/>
          </a:prstGeom>
        </p:spPr>
      </p:pic>
      <p:sp>
        <p:nvSpPr>
          <p:cNvPr id="9" name="BlokTextu 8"/>
          <p:cNvSpPr txBox="1">
            <a:spLocks noChangeArrowheads="1"/>
          </p:cNvSpPr>
          <p:nvPr/>
        </p:nvSpPr>
        <p:spPr bwMode="auto">
          <a:xfrm>
            <a:off x="1550196" y="-99392"/>
            <a:ext cx="602985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sk-SK" altLang="sk-SK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Tenká vrstva: </a:t>
            </a:r>
            <a:r>
              <a:rPr lang="sk-SK" altLang="sk-SK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pri-elektródový</a:t>
            </a:r>
            <a:r>
              <a:rPr lang="sk-SK" altLang="sk-SK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jav a </a:t>
            </a:r>
          </a:p>
          <a:p>
            <a:pPr algn="ctr" eaLnBrk="1" hangingPunct="1"/>
            <a:r>
              <a:rPr lang="sk-SK" altLang="sk-SK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magneto-dielektrická</a:t>
            </a:r>
            <a:r>
              <a:rPr lang="sk-SK" altLang="sk-SK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altLang="sk-SK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anizotropia</a:t>
            </a:r>
            <a:endParaRPr lang="en-US" altLang="sk-SK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I:\My work\clanky_autorstvo\1. autor\2016\JCP\Fig. 5 rev.tif"/>
          <p:cNvPicPr>
            <a:picLocks noChangeAspect="1" noChangeArrowheads="1"/>
          </p:cNvPicPr>
          <p:nvPr/>
        </p:nvPicPr>
        <p:blipFill>
          <a:blip r:embed="rId4" cstate="print"/>
          <a:srcRect b="43974"/>
          <a:stretch>
            <a:fillRect/>
          </a:stretch>
        </p:blipFill>
        <p:spPr bwMode="auto">
          <a:xfrm>
            <a:off x="107504" y="3356992"/>
            <a:ext cx="3771662" cy="2736304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24658" y="6165304"/>
            <a:ext cx="4291558" cy="65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4844</TotalTime>
  <Words>246</Words>
  <Application>Microsoft Office PowerPoint</Application>
  <PresentationFormat>Prezentácia na obrazovke (4:3)</PresentationFormat>
  <Paragraphs>73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Motív Office</vt:lpstr>
      <vt:lpstr>MAGNETICKÁ KVAPALINA  V ELEKTRICKOM POLI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Magneto-dielectrické vlastnosti magnetických kvapalín</dc:title>
  <dc:creator>Michal</dc:creator>
  <cp:lastModifiedBy>Michal</cp:lastModifiedBy>
  <cp:revision>339</cp:revision>
  <dcterms:created xsi:type="dcterms:W3CDTF">2015-11-06T21:48:21Z</dcterms:created>
  <dcterms:modified xsi:type="dcterms:W3CDTF">2017-12-12T06:23:43Z</dcterms:modified>
</cp:coreProperties>
</file>